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92"/>
  </p:notesMasterIdLst>
  <p:handoutMasterIdLst>
    <p:handoutMasterId r:id="rId193"/>
  </p:handoutMasterIdLst>
  <p:sldIdLst>
    <p:sldId id="301" r:id="rId3"/>
    <p:sldId id="581" r:id="rId4"/>
    <p:sldId id="308" r:id="rId5"/>
    <p:sldId id="309" r:id="rId6"/>
    <p:sldId id="478" r:id="rId7"/>
    <p:sldId id="479" r:id="rId8"/>
    <p:sldId id="305" r:id="rId9"/>
    <p:sldId id="480" r:id="rId10"/>
    <p:sldId id="310" r:id="rId11"/>
    <p:sldId id="481" r:id="rId12"/>
    <p:sldId id="311" r:id="rId13"/>
    <p:sldId id="482" r:id="rId14"/>
    <p:sldId id="483" r:id="rId15"/>
    <p:sldId id="312" r:id="rId16"/>
    <p:sldId id="484" r:id="rId17"/>
    <p:sldId id="313" r:id="rId18"/>
    <p:sldId id="485" r:id="rId19"/>
    <p:sldId id="314" r:id="rId20"/>
    <p:sldId id="315" r:id="rId21"/>
    <p:sldId id="316" r:id="rId22"/>
    <p:sldId id="490" r:id="rId23"/>
    <p:sldId id="317" r:id="rId24"/>
    <p:sldId id="491" r:id="rId25"/>
    <p:sldId id="486" r:id="rId26"/>
    <p:sldId id="318" r:id="rId27"/>
    <p:sldId id="319" r:id="rId28"/>
    <p:sldId id="320" r:id="rId29"/>
    <p:sldId id="321" r:id="rId30"/>
    <p:sldId id="322" r:id="rId31"/>
    <p:sldId id="323" r:id="rId32"/>
    <p:sldId id="324" r:id="rId33"/>
    <p:sldId id="325" r:id="rId34"/>
    <p:sldId id="326" r:id="rId35"/>
    <p:sldId id="327" r:id="rId36"/>
    <p:sldId id="328" r:id="rId37"/>
    <p:sldId id="329" r:id="rId38"/>
    <p:sldId id="487" r:id="rId39"/>
    <p:sldId id="330" r:id="rId40"/>
    <p:sldId id="331" r:id="rId41"/>
    <p:sldId id="332" r:id="rId42"/>
    <p:sldId id="488" r:id="rId43"/>
    <p:sldId id="333" r:id="rId44"/>
    <p:sldId id="334" r:id="rId45"/>
    <p:sldId id="489" r:id="rId46"/>
    <p:sldId id="335" r:id="rId47"/>
    <p:sldId id="336" r:id="rId48"/>
    <p:sldId id="337" r:id="rId49"/>
    <p:sldId id="338" r:id="rId50"/>
    <p:sldId id="339" r:id="rId51"/>
    <p:sldId id="340" r:id="rId52"/>
    <p:sldId id="341" r:id="rId53"/>
    <p:sldId id="342" r:id="rId54"/>
    <p:sldId id="343" r:id="rId55"/>
    <p:sldId id="344" r:id="rId56"/>
    <p:sldId id="345" r:id="rId57"/>
    <p:sldId id="346" r:id="rId58"/>
    <p:sldId id="347" r:id="rId59"/>
    <p:sldId id="348" r:id="rId60"/>
    <p:sldId id="349" r:id="rId61"/>
    <p:sldId id="350" r:id="rId62"/>
    <p:sldId id="351" r:id="rId63"/>
    <p:sldId id="352" r:id="rId64"/>
    <p:sldId id="382" r:id="rId65"/>
    <p:sldId id="353" r:id="rId66"/>
    <p:sldId id="354" r:id="rId67"/>
    <p:sldId id="492"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368" r:id="rId82"/>
    <p:sldId id="369" r:id="rId83"/>
    <p:sldId id="370" r:id="rId84"/>
    <p:sldId id="371" r:id="rId85"/>
    <p:sldId id="372" r:id="rId86"/>
    <p:sldId id="373" r:id="rId87"/>
    <p:sldId id="374" r:id="rId88"/>
    <p:sldId id="375" r:id="rId89"/>
    <p:sldId id="376" r:id="rId90"/>
    <p:sldId id="377" r:id="rId91"/>
    <p:sldId id="378" r:id="rId92"/>
    <p:sldId id="379" r:id="rId93"/>
    <p:sldId id="380" r:id="rId94"/>
    <p:sldId id="381" r:id="rId95"/>
    <p:sldId id="383" r:id="rId96"/>
    <p:sldId id="384" r:id="rId97"/>
    <p:sldId id="385" r:id="rId98"/>
    <p:sldId id="386" r:id="rId99"/>
    <p:sldId id="387" r:id="rId100"/>
    <p:sldId id="388" r:id="rId101"/>
    <p:sldId id="389" r:id="rId102"/>
    <p:sldId id="533" r:id="rId103"/>
    <p:sldId id="534" r:id="rId104"/>
    <p:sldId id="535" r:id="rId105"/>
    <p:sldId id="493" r:id="rId106"/>
    <p:sldId id="494" r:id="rId107"/>
    <p:sldId id="495" r:id="rId108"/>
    <p:sldId id="496" r:id="rId109"/>
    <p:sldId id="497" r:id="rId110"/>
    <p:sldId id="498" r:id="rId111"/>
    <p:sldId id="499" r:id="rId112"/>
    <p:sldId id="500" r:id="rId113"/>
    <p:sldId id="501" r:id="rId114"/>
    <p:sldId id="502" r:id="rId115"/>
    <p:sldId id="503" r:id="rId116"/>
    <p:sldId id="504" r:id="rId117"/>
    <p:sldId id="505" r:id="rId118"/>
    <p:sldId id="506" r:id="rId119"/>
    <p:sldId id="507" r:id="rId120"/>
    <p:sldId id="508" r:id="rId121"/>
    <p:sldId id="509" r:id="rId122"/>
    <p:sldId id="510" r:id="rId123"/>
    <p:sldId id="511" r:id="rId124"/>
    <p:sldId id="512" r:id="rId125"/>
    <p:sldId id="513" r:id="rId126"/>
    <p:sldId id="514" r:id="rId127"/>
    <p:sldId id="515" r:id="rId128"/>
    <p:sldId id="516" r:id="rId129"/>
    <p:sldId id="517" r:id="rId130"/>
    <p:sldId id="518" r:id="rId131"/>
    <p:sldId id="519" r:id="rId132"/>
    <p:sldId id="520" r:id="rId133"/>
    <p:sldId id="521" r:id="rId134"/>
    <p:sldId id="522" r:id="rId135"/>
    <p:sldId id="523" r:id="rId136"/>
    <p:sldId id="524" r:id="rId137"/>
    <p:sldId id="525" r:id="rId138"/>
    <p:sldId id="536" r:id="rId139"/>
    <p:sldId id="526" r:id="rId140"/>
    <p:sldId id="527" r:id="rId141"/>
    <p:sldId id="528" r:id="rId142"/>
    <p:sldId id="529" r:id="rId143"/>
    <p:sldId id="530" r:id="rId144"/>
    <p:sldId id="531" r:id="rId145"/>
    <p:sldId id="532" r:id="rId146"/>
    <p:sldId id="537" r:id="rId147"/>
    <p:sldId id="538" r:id="rId148"/>
    <p:sldId id="539" r:id="rId149"/>
    <p:sldId id="540" r:id="rId150"/>
    <p:sldId id="541" r:id="rId151"/>
    <p:sldId id="542" r:id="rId152"/>
    <p:sldId id="543" r:id="rId153"/>
    <p:sldId id="544" r:id="rId154"/>
    <p:sldId id="545" r:id="rId155"/>
    <p:sldId id="546" r:id="rId156"/>
    <p:sldId id="547" r:id="rId157"/>
    <p:sldId id="548" r:id="rId158"/>
    <p:sldId id="549" r:id="rId159"/>
    <p:sldId id="550" r:id="rId160"/>
    <p:sldId id="551" r:id="rId161"/>
    <p:sldId id="552" r:id="rId162"/>
    <p:sldId id="553" r:id="rId163"/>
    <p:sldId id="554" r:id="rId164"/>
    <p:sldId id="555" r:id="rId165"/>
    <p:sldId id="556" r:id="rId166"/>
    <p:sldId id="557" r:id="rId167"/>
    <p:sldId id="558" r:id="rId168"/>
    <p:sldId id="559" r:id="rId169"/>
    <p:sldId id="560" r:id="rId170"/>
    <p:sldId id="561" r:id="rId171"/>
    <p:sldId id="562" r:id="rId172"/>
    <p:sldId id="563" r:id="rId173"/>
    <p:sldId id="564" r:id="rId174"/>
    <p:sldId id="565" r:id="rId175"/>
    <p:sldId id="566" r:id="rId176"/>
    <p:sldId id="567" r:id="rId177"/>
    <p:sldId id="568" r:id="rId178"/>
    <p:sldId id="569" r:id="rId179"/>
    <p:sldId id="570" r:id="rId180"/>
    <p:sldId id="571" r:id="rId181"/>
    <p:sldId id="572" r:id="rId182"/>
    <p:sldId id="573" r:id="rId183"/>
    <p:sldId id="574" r:id="rId184"/>
    <p:sldId id="575" r:id="rId185"/>
    <p:sldId id="576" r:id="rId186"/>
    <p:sldId id="577" r:id="rId187"/>
    <p:sldId id="578" r:id="rId188"/>
    <p:sldId id="579" r:id="rId189"/>
    <p:sldId id="580" r:id="rId190"/>
    <p:sldId id="306" r:id="rId19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35" autoAdjust="0"/>
    <p:restoredTop sz="94419" autoAdjust="0"/>
  </p:normalViewPr>
  <p:slideViewPr>
    <p:cSldViewPr snapToGrid="0" snapToObjects="1">
      <p:cViewPr varScale="1">
        <p:scale>
          <a:sx n="65" d="100"/>
          <a:sy n="65" d="100"/>
        </p:scale>
        <p:origin x="1242" y="78"/>
      </p:cViewPr>
      <p:guideLst>
        <p:guide orient="horz" pos="2160"/>
        <p:guide pos="2880"/>
      </p:guideLst>
    </p:cSldViewPr>
  </p:slideViewPr>
  <p:outlineViewPr>
    <p:cViewPr>
      <p:scale>
        <a:sx n="33" d="100"/>
        <a:sy n="33" d="100"/>
      </p:scale>
      <p:origin x="0" y="-4013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handoutMaster" Target="handoutMasters/handout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presProps" Target="presProp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57335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23779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199" y="215371"/>
            <a:ext cx="8363663" cy="622828"/>
          </a:xfrm>
        </p:spPr>
        <p:txBody>
          <a:bodyPr/>
          <a:lstStyle/>
          <a:p>
            <a:r>
              <a:rPr lang="en-US" dirty="0"/>
              <a:t>Visual </a:t>
            </a:r>
            <a:r>
              <a:rPr lang="en-US" sz="1000" dirty="0">
                <a:solidFill>
                  <a:schemeClr val="bg1"/>
                </a:solidFill>
              </a:rPr>
              <a:t>C sharp</a:t>
            </a:r>
            <a:r>
              <a:rPr lang="en-US" dirty="0" smtClean="0"/>
              <a:t> </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644532757"/>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1146"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363662"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2423160"/>
            <a:ext cx="3657600" cy="601923"/>
          </a:xfrm>
        </p:spPr>
        <p:txBody>
          <a:bodyPr/>
          <a:lstStyle/>
          <a:p>
            <a:pPr lvl="0" algn="ctr"/>
            <a:r>
              <a:rPr lang="en-US" b="1" dirty="0">
                <a:latin typeface="+mn-lt"/>
              </a:rPr>
              <a:t>Chapter </a:t>
            </a:r>
            <a:r>
              <a:rPr lang="en-US" b="1" dirty="0" smtClean="0">
                <a:latin typeface="+mn-lt"/>
              </a:rPr>
              <a:t>15</a:t>
            </a:r>
            <a:endParaRPr lang="en-US" b="1" dirty="0">
              <a:latin typeface="+mn-lt"/>
            </a:endParaRPr>
          </a:p>
        </p:txBody>
      </p:sp>
      <p:sp>
        <p:nvSpPr>
          <p:cNvPr id="5" name="Text Placeholder 4"/>
          <p:cNvSpPr>
            <a:spLocks noGrp="1"/>
          </p:cNvSpPr>
          <p:nvPr>
            <p:ph type="body" idx="3"/>
          </p:nvPr>
        </p:nvSpPr>
        <p:spPr>
          <a:xfrm>
            <a:off x="5158740" y="3069772"/>
            <a:ext cx="3398520" cy="1172970"/>
          </a:xfrm>
        </p:spPr>
        <p:txBody>
          <a:bodyPr/>
          <a:lstStyle/>
          <a:p>
            <a:pPr algn="ctr"/>
            <a:r>
              <a:rPr lang="en-US" dirty="0">
                <a:latin typeface="+mn-lt"/>
              </a:rPr>
              <a:t>Graphical User Interfaces with Windows Forms: Part 2</a:t>
            </a: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9885"/>
            <a:ext cx="8229600" cy="1097279"/>
          </a:xfrm>
        </p:spPr>
        <p:txBody>
          <a:bodyPr/>
          <a:lstStyle/>
          <a:p>
            <a:r>
              <a:rPr lang="en-US" dirty="0" smtClean="0"/>
              <a:t>15.2 Menus </a:t>
            </a:r>
            <a:r>
              <a:rPr lang="en-US" sz="2000" b="0" dirty="0" smtClean="0"/>
              <a:t>(3 of 8)</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After you press the </a:t>
            </a:r>
            <a:r>
              <a:rPr lang="en-US" altLang="en-US" sz="2400" b="1" dirty="0">
                <a:latin typeface="+mn-lt"/>
              </a:rPr>
              <a:t>Enter </a:t>
            </a:r>
            <a:r>
              <a:rPr lang="en-US" altLang="en-US" sz="2400" dirty="0" smtClean="0">
                <a:latin typeface="+mn-lt"/>
              </a:rPr>
              <a:t>key, </a:t>
            </a:r>
            <a:r>
              <a:rPr lang="en-US" altLang="en-US" sz="2400" dirty="0">
                <a:latin typeface="+mn-lt"/>
              </a:rPr>
              <a:t>the menu item is added.</a:t>
            </a:r>
          </a:p>
          <a:p>
            <a:r>
              <a:rPr lang="en-US" altLang="en-US" sz="2400" dirty="0">
                <a:latin typeface="+mn-lt"/>
              </a:rPr>
              <a:t>More </a:t>
            </a:r>
            <a:r>
              <a:rPr lang="en-US" altLang="en-US" sz="2400" b="1" dirty="0">
                <a:latin typeface="+mn-lt"/>
              </a:rPr>
              <a:t>Type Here </a:t>
            </a:r>
            <a:r>
              <a:rPr lang="en-US" altLang="en-US" sz="2400" dirty="0">
                <a:latin typeface="Consolas" panose="020B0609020204030204" pitchFamily="49" charset="0"/>
                <a:cs typeface="Consolas" panose="020B0609020204030204" pitchFamily="49" charset="0"/>
              </a:rPr>
              <a:t>TextBoxes</a:t>
            </a:r>
            <a:r>
              <a:rPr lang="en-US" altLang="en-US" sz="2400" dirty="0">
                <a:latin typeface="+mn-lt"/>
              </a:rPr>
              <a:t> allow you to add more items </a:t>
            </a:r>
            <a:r>
              <a:rPr lang="en-US" altLang="en-US" sz="2400" dirty="0" smtClean="0">
                <a:latin typeface="+mn-lt"/>
              </a:rPr>
              <a:t>(Figure</a:t>
            </a:r>
            <a:r>
              <a:rPr lang="en-US" altLang="en-US" sz="2400" dirty="0">
                <a:latin typeface="+mn-lt"/>
              </a:rPr>
              <a:t> 15.3</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9108818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15.25 </a:t>
            </a:r>
            <a:r>
              <a:rPr lang="en-US" dirty="0">
                <a:latin typeface="Consolas" panose="020B0609020204030204" pitchFamily="49" charset="0"/>
                <a:cs typeface="Consolas" panose="020B0609020204030204" pitchFamily="49" charset="0"/>
              </a:rPr>
              <a:t>TreeView</a:t>
            </a:r>
            <a:r>
              <a:rPr lang="en-US" dirty="0"/>
              <a:t> Properties and an </a:t>
            </a:r>
            <a:r>
              <a:rPr lang="en-US" dirty="0" smtClean="0"/>
              <a:t>Event </a:t>
            </a:r>
            <a:r>
              <a:rPr lang="en-US" sz="2000" b="0" dirty="0" smtClean="0"/>
              <a:t>(2 of 2)</a:t>
            </a:r>
            <a:endParaRPr lang="en-US" sz="2000" b="0" dirty="0"/>
          </a:p>
        </p:txBody>
      </p:sp>
      <p:sp>
        <p:nvSpPr>
          <p:cNvPr id="3" name="Text Placeholder 2"/>
          <p:cNvSpPr>
            <a:spLocks noGrp="1"/>
          </p:cNvSpPr>
          <p:nvPr>
            <p:ph type="body" idx="1"/>
          </p:nvPr>
        </p:nvSpPr>
        <p:spPr>
          <a:xfrm>
            <a:off x="457200" y="1600201"/>
            <a:ext cx="8229600" cy="502920"/>
          </a:xfrm>
        </p:spPr>
        <p:txBody>
          <a:bodyPr/>
          <a:lstStyle/>
          <a:p>
            <a:pPr marL="0" indent="0">
              <a:buNone/>
            </a:pPr>
            <a:r>
              <a:rPr lang="en-US" sz="2400" b="1" dirty="0">
                <a:latin typeface="+mn-lt"/>
              </a:rPr>
              <a:t>Common Event (Event arguments </a:t>
            </a:r>
            <a:r>
              <a:rPr lang="en-US" sz="2400" b="1" dirty="0">
                <a:latin typeface="Consolas" panose="020B0609020204030204" pitchFamily="49" charset="0"/>
                <a:cs typeface="Consolas" panose="020B0609020204030204" pitchFamily="49" charset="0"/>
              </a:rPr>
              <a:t>TreeViewEventArgs</a:t>
            </a:r>
            <a:r>
              <a:rPr lang="en-US" sz="2400" b="1" dirty="0">
                <a:latin typeface="+mn-lt"/>
              </a:rPr>
              <a:t>)</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479730422"/>
              </p:ext>
            </p:extLst>
          </p:nvPr>
        </p:nvGraphicFramePr>
        <p:xfrm>
          <a:off x="457200" y="2390672"/>
          <a:ext cx="8229600" cy="1554480"/>
        </p:xfrm>
        <a:graphic>
          <a:graphicData uri="http://schemas.openxmlformats.org/drawingml/2006/table">
            <a:tbl>
              <a:tblPr firstRow="1" bandRow="1">
                <a:tableStyleId>{40F9630F-82C1-40B7-BC3A-925EFCFF5E92}</a:tableStyleId>
              </a:tblPr>
              <a:tblGrid>
                <a:gridCol w="2503714">
                  <a:extLst>
                    <a:ext uri="{9D8B030D-6E8A-4147-A177-3AD203B41FA5}">
                      <a16:colId xmlns:a16="http://schemas.microsoft.com/office/drawing/2014/main" val="1989415550"/>
                    </a:ext>
                  </a:extLst>
                </a:gridCol>
                <a:gridCol w="5725886">
                  <a:extLst>
                    <a:ext uri="{9D8B030D-6E8A-4147-A177-3AD203B41FA5}">
                      <a16:colId xmlns:a16="http://schemas.microsoft.com/office/drawing/2014/main" val="2118601633"/>
                    </a:ext>
                  </a:extLst>
                </a:gridCol>
              </a:tblGrid>
              <a:tr h="0">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TreeView</a:t>
                      </a:r>
                      <a:r>
                        <a:rPr lang="en-US" sz="1800" b="1" i="0" u="none" strike="noStrike" cap="none" baseline="0" dirty="0" smtClean="0">
                          <a:solidFill>
                            <a:schemeClr val="dk1"/>
                          </a:solidFill>
                          <a:latin typeface="+mn-lt"/>
                          <a:ea typeface="Arial"/>
                          <a:cs typeface="Arial"/>
                          <a:sym typeface="Arial"/>
                        </a:rPr>
                        <a:t> properties</a:t>
                      </a:r>
                    </a:p>
                    <a:p>
                      <a:r>
                        <a:rPr lang="en-US" sz="1800" b="1" i="0" u="none" strike="noStrike" cap="none" baseline="0" dirty="0" smtClean="0">
                          <a:solidFill>
                            <a:schemeClr val="dk1"/>
                          </a:solidFill>
                          <a:latin typeface="+mn-lt"/>
                          <a:ea typeface="Arial"/>
                          <a:cs typeface="Arial"/>
                          <a:sym typeface="Arial"/>
                        </a:rPr>
                        <a:t>and an 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823678"/>
                  </a:ext>
                </a:extLst>
              </a:tr>
              <a:tr h="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AfterSelect</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Generated after selected node changes. This is the default event when the control is double clicked in the designer.</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1708273"/>
                  </a:ext>
                </a:extLst>
              </a:tr>
            </a:tbl>
          </a:graphicData>
        </a:graphic>
      </p:graphicFrame>
    </p:spTree>
    <p:extLst>
      <p:ext uri="{BB962C8B-B14F-4D97-AF65-F5344CB8AC3E}">
        <p14:creationId xmlns:p14="http://schemas.microsoft.com/office/powerpoint/2010/main" val="28371598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15.26 </a:t>
            </a:r>
            <a:r>
              <a:rPr lang="en-US" dirty="0">
                <a:latin typeface="Consolas" panose="020B0609020204030204" pitchFamily="49" charset="0"/>
                <a:cs typeface="Consolas" panose="020B0609020204030204" pitchFamily="49" charset="0"/>
              </a:rPr>
              <a:t>TreeNode</a:t>
            </a:r>
            <a:r>
              <a:rPr lang="en-US" dirty="0"/>
              <a:t> Properties and Methods </a:t>
            </a:r>
            <a:r>
              <a:rPr lang="en-US" sz="2000" b="0" dirty="0" smtClean="0"/>
              <a:t>(1 of 3)</a:t>
            </a:r>
            <a:endParaRPr lang="en-US" sz="2000" b="0" dirty="0"/>
          </a:p>
        </p:txBody>
      </p:sp>
      <p:sp>
        <p:nvSpPr>
          <p:cNvPr id="3" name="Text Placeholder 2"/>
          <p:cNvSpPr>
            <a:spLocks noGrp="1"/>
          </p:cNvSpPr>
          <p:nvPr>
            <p:ph type="body" idx="1"/>
          </p:nvPr>
        </p:nvSpPr>
        <p:spPr>
          <a:xfrm>
            <a:off x="457200" y="1600201"/>
            <a:ext cx="8229600" cy="446963"/>
          </a:xfrm>
        </p:spPr>
        <p:txBody>
          <a:bodyPr/>
          <a:lstStyle/>
          <a:p>
            <a:pPr marL="0" indent="0">
              <a:buNone/>
            </a:pPr>
            <a:r>
              <a:rPr lang="en-US" sz="2400" b="1" dirty="0">
                <a:latin typeface="+mn-lt"/>
              </a:rPr>
              <a:t>Common Properties</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3295865026"/>
              </p:ext>
            </p:extLst>
          </p:nvPr>
        </p:nvGraphicFramePr>
        <p:xfrm>
          <a:off x="457200" y="2288505"/>
          <a:ext cx="8229600" cy="3566160"/>
        </p:xfrm>
        <a:graphic>
          <a:graphicData uri="http://schemas.openxmlformats.org/drawingml/2006/table">
            <a:tbl>
              <a:tblPr firstRow="1" bandRow="1">
                <a:tableStyleId>{40F9630F-82C1-40B7-BC3A-925EFCFF5E92}</a:tableStyleId>
              </a:tblPr>
              <a:tblGrid>
                <a:gridCol w="2436125">
                  <a:extLst>
                    <a:ext uri="{9D8B030D-6E8A-4147-A177-3AD203B41FA5}">
                      <a16:colId xmlns:a16="http://schemas.microsoft.com/office/drawing/2014/main" val="1802180483"/>
                    </a:ext>
                  </a:extLst>
                </a:gridCol>
                <a:gridCol w="5793475">
                  <a:extLst>
                    <a:ext uri="{9D8B030D-6E8A-4147-A177-3AD203B41FA5}">
                      <a16:colId xmlns:a16="http://schemas.microsoft.com/office/drawing/2014/main" val="2620627828"/>
                    </a:ext>
                  </a:extLst>
                </a:gridCol>
              </a:tblGrid>
              <a:tr h="191469">
                <a:tc>
                  <a:txBody>
                    <a:bodyPr/>
                    <a:lstStyle/>
                    <a:p>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TreeNode</a:t>
                      </a:r>
                      <a:r>
                        <a:rPr lang="en-US" sz="1600" b="1" i="0" u="none" strike="noStrike" cap="none" baseline="0" dirty="0" smtClean="0">
                          <a:solidFill>
                            <a:schemeClr val="dk1"/>
                          </a:solidFill>
                          <a:latin typeface="+mn-lt"/>
                          <a:ea typeface="Arial"/>
                          <a:cs typeface="Arial"/>
                          <a:sym typeface="Arial"/>
                        </a:rPr>
                        <a:t> properties</a:t>
                      </a:r>
                    </a:p>
                    <a:p>
                      <a:r>
                        <a:rPr lang="en-US" sz="1600" b="1" i="0" u="none" strike="noStrike" cap="none" baseline="0" dirty="0" smtClean="0">
                          <a:solidFill>
                            <a:schemeClr val="dk1"/>
                          </a:solidFill>
                          <a:latin typeface="+mn-lt"/>
                          <a:ea typeface="Arial"/>
                          <a:cs typeface="Arial"/>
                          <a:sym typeface="Arial"/>
                        </a:rPr>
                        <a:t>and methods</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86677976"/>
                  </a:ext>
                </a:extLst>
              </a:tr>
              <a:tr h="273527">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Indicates whether the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TreeNode</a:t>
                      </a:r>
                      <a:r>
                        <a:rPr lang="en-US" sz="1600" b="0" i="0" u="none" strike="noStrike" cap="none" baseline="0" dirty="0" smtClean="0">
                          <a:solidFill>
                            <a:schemeClr val="dk1"/>
                          </a:solidFill>
                          <a:latin typeface="+mn-lt"/>
                          <a:ea typeface="Arial"/>
                          <a:cs typeface="Arial"/>
                          <a:sym typeface="Arial"/>
                        </a:rPr>
                        <a:t> is checked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CheckBoxes</a:t>
                      </a:r>
                      <a:r>
                        <a:rPr lang="en-US" sz="1600" b="0" i="0" u="none" strike="noStrike" cap="none" baseline="0" dirty="0" smtClean="0">
                          <a:solidFill>
                            <a:schemeClr val="dk1"/>
                          </a:solidFill>
                          <a:latin typeface="+mn-lt"/>
                          <a:ea typeface="Arial"/>
                          <a:cs typeface="Arial"/>
                          <a:sym typeface="Arial"/>
                        </a:rPr>
                        <a:t> property must be set to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true</a:t>
                      </a:r>
                      <a:r>
                        <a:rPr lang="en-US" sz="1600" b="0" i="0" u="none" strike="noStrike" cap="none" baseline="0" dirty="0" smtClean="0">
                          <a:solidFill>
                            <a:schemeClr val="dk1"/>
                          </a:solidFill>
                          <a:latin typeface="+mn-lt"/>
                          <a:ea typeface="Arial"/>
                          <a:cs typeface="Arial"/>
                          <a:sym typeface="Arial"/>
                        </a:rPr>
                        <a:t> in the parent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TreeView</a:t>
                      </a:r>
                      <a:r>
                        <a:rPr lang="en-US" sz="1600" b="0" i="0" u="none" strike="noStrike" cap="none" baseline="0" dirty="0" smtClean="0">
                          <a:solidFill>
                            <a:schemeClr val="dk1"/>
                          </a:solidFill>
                          <a:latin typeface="+mn-lt"/>
                          <a:ea typeface="Arial"/>
                          <a:cs typeface="Arial"/>
                          <a:sym typeface="Arial"/>
                        </a:rPr>
                        <a: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5599893"/>
                  </a:ext>
                </a:extLst>
              </a:tr>
              <a:tr h="191469">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FirstNode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Specifies the first node in the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Nodes</a:t>
                      </a:r>
                      <a:r>
                        <a:rPr lang="en-US" sz="1600" b="0" i="0" u="none" strike="noStrike" cap="none" baseline="0" dirty="0" smtClean="0">
                          <a:solidFill>
                            <a:schemeClr val="dk1"/>
                          </a:solidFill>
                          <a:latin typeface="+mn-lt"/>
                          <a:ea typeface="Arial"/>
                          <a:cs typeface="Arial"/>
                          <a:sym typeface="Arial"/>
                        </a:rPr>
                        <a:t> collection (i.e., the first child in the tree).</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212956"/>
                  </a:ext>
                </a:extLst>
              </a:tr>
              <a:tr h="191469">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FullPath</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Indicates the path of the node, starting at the root of the tree.</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8105427"/>
                  </a:ext>
                </a:extLst>
              </a:tr>
              <a:tr h="191469">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ImageIndex</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Specifies the index in the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TreeView</a:t>
                      </a:r>
                      <a:r>
                        <a:rPr lang="en-US" sz="1600" b="0" i="0" u="none" strike="noStrike" cap="none" baseline="0" dirty="0" smtClean="0">
                          <a:solidFill>
                            <a:schemeClr val="dk1"/>
                          </a:solidFill>
                          <a:latin typeface="+mn-lt"/>
                          <a:ea typeface="Arial"/>
                          <a:cs typeface="Arial"/>
                          <a:sym typeface="Arial"/>
                        </a:rPr>
                        <a:t>’s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ImageList</a:t>
                      </a:r>
                      <a:r>
                        <a:rPr lang="en-US" sz="1600" b="0" i="0" u="none" strike="noStrike" cap="none" baseline="0" dirty="0" smtClean="0">
                          <a:solidFill>
                            <a:schemeClr val="dk1"/>
                          </a:solidFill>
                          <a:latin typeface="+mn-lt"/>
                          <a:ea typeface="Arial"/>
                          <a:cs typeface="Arial"/>
                          <a:sym typeface="Arial"/>
                        </a:rPr>
                        <a:t> of the image shown when the node is deselected.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8316491"/>
                  </a:ext>
                </a:extLst>
              </a:tr>
              <a:tr h="191469">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LastNode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Specifies the last node in the Nodes collection (i.e., the last child in the tree).</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4728050"/>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NextNode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Next sibling node.</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7057477"/>
                  </a:ext>
                </a:extLst>
              </a:tr>
            </a:tbl>
          </a:graphicData>
        </a:graphic>
      </p:graphicFrame>
    </p:spTree>
    <p:extLst>
      <p:ext uri="{BB962C8B-B14F-4D97-AF65-F5344CB8AC3E}">
        <p14:creationId xmlns:p14="http://schemas.microsoft.com/office/powerpoint/2010/main" val="134158272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15.26 </a:t>
            </a:r>
            <a:r>
              <a:rPr lang="en-US" dirty="0">
                <a:latin typeface="Consolas" panose="020B0609020204030204" pitchFamily="49" charset="0"/>
                <a:cs typeface="Consolas" panose="020B0609020204030204" pitchFamily="49" charset="0"/>
              </a:rPr>
              <a:t>TreeNode</a:t>
            </a:r>
            <a:r>
              <a:rPr lang="en-US" dirty="0"/>
              <a:t> Properties and Methods </a:t>
            </a:r>
            <a:r>
              <a:rPr lang="en-US" sz="2000" b="0" dirty="0" smtClean="0"/>
              <a:t>(2 </a:t>
            </a:r>
            <a:r>
              <a:rPr lang="en-US" sz="2000" b="0" dirty="0"/>
              <a:t>of 3)</a:t>
            </a:r>
          </a:p>
        </p:txBody>
      </p:sp>
      <p:graphicFrame>
        <p:nvGraphicFramePr>
          <p:cNvPr id="4" name="Table 3"/>
          <p:cNvGraphicFramePr>
            <a:graphicFrameLocks noGrp="1"/>
          </p:cNvGraphicFramePr>
          <p:nvPr>
            <p:extLst>
              <p:ext uri="{D42A27DB-BD31-4B8C-83A1-F6EECF244321}">
                <p14:modId xmlns:p14="http://schemas.microsoft.com/office/powerpoint/2010/main" val="4271272018"/>
              </p:ext>
            </p:extLst>
          </p:nvPr>
        </p:nvGraphicFramePr>
        <p:xfrm>
          <a:off x="457200" y="1778000"/>
          <a:ext cx="8229600" cy="3749040"/>
        </p:xfrm>
        <a:graphic>
          <a:graphicData uri="http://schemas.openxmlformats.org/drawingml/2006/table">
            <a:tbl>
              <a:tblPr firstRow="1" bandRow="1">
                <a:tableStyleId>{40F9630F-82C1-40B7-BC3A-925EFCFF5E92}</a:tableStyleId>
              </a:tblPr>
              <a:tblGrid>
                <a:gridCol w="2712720">
                  <a:extLst>
                    <a:ext uri="{9D8B030D-6E8A-4147-A177-3AD203B41FA5}">
                      <a16:colId xmlns:a16="http://schemas.microsoft.com/office/drawing/2014/main" val="752663224"/>
                    </a:ext>
                  </a:extLst>
                </a:gridCol>
                <a:gridCol w="5516880">
                  <a:extLst>
                    <a:ext uri="{9D8B030D-6E8A-4147-A177-3AD203B41FA5}">
                      <a16:colId xmlns:a16="http://schemas.microsoft.com/office/drawing/2014/main" val="952797787"/>
                    </a:ext>
                  </a:extLst>
                </a:gridCol>
              </a:tblGrid>
              <a:tr h="196878">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TreeNode </a:t>
                      </a:r>
                      <a:r>
                        <a:rPr lang="en-US" sz="1800" b="1" i="0" u="none" strike="noStrike" cap="none" baseline="0" dirty="0" smtClean="0">
                          <a:solidFill>
                            <a:schemeClr val="dk1"/>
                          </a:solidFill>
                          <a:latin typeface="+mn-lt"/>
                          <a:ea typeface="Arial"/>
                          <a:cs typeface="Arial"/>
                          <a:sym typeface="Arial"/>
                        </a:rPr>
                        <a:t>properties</a:t>
                      </a:r>
                    </a:p>
                    <a:p>
                      <a:r>
                        <a:rPr lang="en-US" sz="1800" b="1" i="0" u="none" strike="noStrike" cap="none" baseline="0" dirty="0" smtClean="0">
                          <a:solidFill>
                            <a:schemeClr val="dk1"/>
                          </a:solidFill>
                          <a:latin typeface="+mn-lt"/>
                          <a:ea typeface="Arial"/>
                          <a:cs typeface="Arial"/>
                          <a:sym typeface="Arial"/>
                        </a:rPr>
                        <a:t>and methods</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5588706"/>
                  </a:ext>
                </a:extLst>
              </a:tr>
              <a:tr h="534384">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Nodes</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Collection of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TreeNodes</a:t>
                      </a:r>
                      <a:r>
                        <a:rPr lang="en-US" sz="1800" b="0" i="0" u="none" strike="noStrike" cap="none" baseline="0" dirty="0" smtClean="0">
                          <a:solidFill>
                            <a:schemeClr val="dk1"/>
                          </a:solidFill>
                          <a:latin typeface="+mn-lt"/>
                          <a:ea typeface="Arial"/>
                          <a:cs typeface="Arial"/>
                          <a:sym typeface="Arial"/>
                        </a:rPr>
                        <a:t> contained in the current node (i.e., all the children of the current node). It contains methods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Add</a:t>
                      </a:r>
                      <a:r>
                        <a:rPr lang="en-US" sz="1800" b="0" i="0" u="none" strike="noStrike" cap="none" baseline="0" dirty="0" smtClean="0">
                          <a:solidFill>
                            <a:schemeClr val="dk1"/>
                          </a:solidFill>
                          <a:latin typeface="+mn-lt"/>
                          <a:ea typeface="Arial"/>
                          <a:cs typeface="Arial"/>
                          <a:sym typeface="Arial"/>
                        </a:rPr>
                        <a:t> (adds a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TreeNode</a:t>
                      </a:r>
                      <a:r>
                        <a:rPr lang="en-US" sz="1800" b="0" i="0" u="none" strike="noStrike" cap="none" baseline="0" dirty="0" smtClean="0">
                          <a:solidFill>
                            <a:schemeClr val="dk1"/>
                          </a:solidFill>
                          <a:latin typeface="+mn-lt"/>
                          <a:ea typeface="Arial"/>
                          <a:cs typeface="Arial"/>
                          <a:sym typeface="Arial"/>
                        </a:rPr>
                        <a:t> object),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Clear</a:t>
                      </a:r>
                      <a:r>
                        <a:rPr lang="en-US" sz="1800" b="0" i="0" u="none" strike="noStrike" cap="none" baseline="0" dirty="0" smtClean="0">
                          <a:solidFill>
                            <a:schemeClr val="dk1"/>
                          </a:solidFill>
                          <a:latin typeface="+mn-lt"/>
                          <a:ea typeface="Arial"/>
                          <a:cs typeface="Arial"/>
                          <a:sym typeface="Arial"/>
                        </a:rPr>
                        <a:t> (deletes the entire collection) and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Remove</a:t>
                      </a:r>
                      <a:r>
                        <a:rPr lang="en-US" sz="1800" b="0" i="0" u="none" strike="noStrike" cap="none" baseline="0" dirty="0" smtClean="0">
                          <a:solidFill>
                            <a:schemeClr val="dk1"/>
                          </a:solidFill>
                          <a:latin typeface="+mn-lt"/>
                          <a:ea typeface="Arial"/>
                          <a:cs typeface="Arial"/>
                          <a:sym typeface="Arial"/>
                        </a:rPr>
                        <a:t> (deletes a specific node).</a:t>
                      </a:r>
                    </a:p>
                    <a:p>
                      <a:r>
                        <a:rPr lang="en-US" sz="1800" b="0" i="0" u="none" strike="noStrike" cap="none" baseline="0" dirty="0" smtClean="0">
                          <a:solidFill>
                            <a:schemeClr val="dk1"/>
                          </a:solidFill>
                          <a:latin typeface="+mn-lt"/>
                          <a:ea typeface="Arial"/>
                          <a:cs typeface="Arial"/>
                          <a:sym typeface="Arial"/>
                        </a:rPr>
                        <a:t>Removing a parent node deletes all of its children.</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3603880"/>
                  </a:ext>
                </a:extLst>
              </a:tr>
              <a:tr h="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PrevNode</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Previous sibling node.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6665780"/>
                  </a:ext>
                </a:extLst>
              </a:tr>
              <a:tr h="196878">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SelectedImageIndex</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the index in the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TreeView</a:t>
                      </a:r>
                      <a:r>
                        <a:rPr lang="en-US" sz="1800" b="0" i="0" u="none" strike="noStrike" cap="none" baseline="0" dirty="0" smtClean="0">
                          <a:solidFill>
                            <a:schemeClr val="dk1"/>
                          </a:solidFill>
                          <a:latin typeface="+mn-lt"/>
                          <a:ea typeface="Arial"/>
                          <a:cs typeface="Arial"/>
                          <a:sym typeface="Arial"/>
                        </a:rPr>
                        <a:t>’s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ImageList</a:t>
                      </a:r>
                      <a:r>
                        <a:rPr lang="en-US" sz="1800" b="0" i="0" u="none" strike="noStrike" cap="none" baseline="0" dirty="0" smtClean="0">
                          <a:solidFill>
                            <a:schemeClr val="dk1"/>
                          </a:solidFill>
                          <a:latin typeface="+mn-lt"/>
                          <a:ea typeface="Arial"/>
                          <a:cs typeface="Arial"/>
                          <a:sym typeface="Arial"/>
                        </a:rPr>
                        <a:t> of the image to use when the node is selected.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135350"/>
                  </a:ext>
                </a:extLst>
              </a:tr>
              <a:tr h="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Text</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the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TreeNode</a:t>
                      </a:r>
                      <a:r>
                        <a:rPr lang="en-US" sz="1800" b="0" i="0" u="none" strike="noStrike" cap="none" baseline="0" dirty="0" smtClean="0">
                          <a:solidFill>
                            <a:schemeClr val="dk1"/>
                          </a:solidFill>
                          <a:latin typeface="+mn-lt"/>
                          <a:ea typeface="Arial"/>
                          <a:cs typeface="Arial"/>
                          <a:sym typeface="Arial"/>
                        </a:rPr>
                        <a:t>’s text.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8375966"/>
                  </a:ext>
                </a:extLst>
              </a:tr>
            </a:tbl>
          </a:graphicData>
        </a:graphic>
      </p:graphicFrame>
    </p:spTree>
    <p:extLst>
      <p:ext uri="{BB962C8B-B14F-4D97-AF65-F5344CB8AC3E}">
        <p14:creationId xmlns:p14="http://schemas.microsoft.com/office/powerpoint/2010/main" val="20248194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15.26</a:t>
            </a:r>
            <a:r>
              <a:rPr lang="en-US" dirty="0"/>
              <a:t> </a:t>
            </a:r>
            <a:r>
              <a:rPr lang="en-US" dirty="0">
                <a:latin typeface="Consolas" panose="020B0609020204030204" pitchFamily="49" charset="0"/>
                <a:cs typeface="Consolas" panose="020B0609020204030204" pitchFamily="49" charset="0"/>
              </a:rPr>
              <a:t>TreeNode</a:t>
            </a:r>
            <a:r>
              <a:rPr lang="en-US" dirty="0"/>
              <a:t> Properties and </a:t>
            </a:r>
            <a:r>
              <a:rPr lang="en-US" dirty="0" smtClean="0"/>
              <a:t>Methods </a:t>
            </a:r>
            <a:r>
              <a:rPr lang="en-US" sz="2000" b="0" dirty="0" smtClean="0"/>
              <a:t>(3 of 3)</a:t>
            </a:r>
            <a:endParaRPr lang="en-US" sz="2000" b="0" dirty="0"/>
          </a:p>
        </p:txBody>
      </p:sp>
      <p:sp>
        <p:nvSpPr>
          <p:cNvPr id="6" name="Text Placeholder 5"/>
          <p:cNvSpPr>
            <a:spLocks noGrp="1"/>
          </p:cNvSpPr>
          <p:nvPr>
            <p:ph type="body" idx="1"/>
          </p:nvPr>
        </p:nvSpPr>
        <p:spPr>
          <a:xfrm>
            <a:off x="457200" y="1600201"/>
            <a:ext cx="8229600" cy="502920"/>
          </a:xfrm>
        </p:spPr>
        <p:txBody>
          <a:bodyPr/>
          <a:lstStyle/>
          <a:p>
            <a:pPr marL="0" indent="0">
              <a:buNone/>
            </a:pPr>
            <a:r>
              <a:rPr lang="en-US" sz="2400" b="1" dirty="0">
                <a:latin typeface="+mn-lt"/>
              </a:rPr>
              <a:t>Common </a:t>
            </a:r>
            <a:r>
              <a:rPr lang="en-US" sz="2400" b="1" dirty="0" smtClean="0">
                <a:latin typeface="+mn-lt"/>
              </a:rPr>
              <a:t>Methods</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102000893"/>
              </p:ext>
            </p:extLst>
          </p:nvPr>
        </p:nvGraphicFramePr>
        <p:xfrm>
          <a:off x="457200" y="2384867"/>
          <a:ext cx="8229600" cy="2103120"/>
        </p:xfrm>
        <a:graphic>
          <a:graphicData uri="http://schemas.openxmlformats.org/drawingml/2006/table">
            <a:tbl>
              <a:tblPr firstRow="1" bandRow="1">
                <a:tableStyleId>{40F9630F-82C1-40B7-BC3A-925EFCFF5E92}</a:tableStyleId>
              </a:tblPr>
              <a:tblGrid>
                <a:gridCol w="2514600">
                  <a:extLst>
                    <a:ext uri="{9D8B030D-6E8A-4147-A177-3AD203B41FA5}">
                      <a16:colId xmlns:a16="http://schemas.microsoft.com/office/drawing/2014/main" val="958047638"/>
                    </a:ext>
                  </a:extLst>
                </a:gridCol>
                <a:gridCol w="5715000">
                  <a:extLst>
                    <a:ext uri="{9D8B030D-6E8A-4147-A177-3AD203B41FA5}">
                      <a16:colId xmlns:a16="http://schemas.microsoft.com/office/drawing/2014/main" val="3829769681"/>
                    </a:ext>
                  </a:extLst>
                </a:gridCol>
              </a:tblGrid>
              <a:tr h="194407">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TreeNode</a:t>
                      </a:r>
                      <a:r>
                        <a:rPr lang="en-US" sz="1800" b="1" i="0" u="none" strike="noStrike" cap="none" baseline="0" dirty="0" smtClean="0">
                          <a:solidFill>
                            <a:schemeClr val="dk1"/>
                          </a:solidFill>
                          <a:latin typeface="+mn-lt"/>
                          <a:ea typeface="Arial"/>
                          <a:cs typeface="Arial"/>
                          <a:sym typeface="Arial"/>
                        </a:rPr>
                        <a:t> properties</a:t>
                      </a:r>
                    </a:p>
                    <a:p>
                      <a:r>
                        <a:rPr lang="en-US" sz="1800" b="1" i="0" u="none" strike="noStrike" cap="none" baseline="0" dirty="0" smtClean="0">
                          <a:solidFill>
                            <a:schemeClr val="dk1"/>
                          </a:solidFill>
                          <a:latin typeface="+mn-lt"/>
                          <a:ea typeface="Arial"/>
                          <a:cs typeface="Arial"/>
                          <a:sym typeface="Arial"/>
                        </a:rPr>
                        <a:t>and methods</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5862421"/>
                  </a:ext>
                </a:extLst>
              </a:tr>
              <a:tr h="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Collapse</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Collapses a node.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9540545"/>
                  </a:ext>
                </a:extLst>
              </a:tr>
              <a:tr h="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Expand</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Expands a node.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137595"/>
                  </a:ext>
                </a:extLst>
              </a:tr>
              <a:tr h="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ExpandAll</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Expands all the children of a node.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7928450"/>
                  </a:ext>
                </a:extLst>
              </a:tr>
              <a:tr h="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GetNodeCount</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Returns the number of child nodes.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510669"/>
                  </a:ext>
                </a:extLst>
              </a:tr>
            </a:tbl>
          </a:graphicData>
        </a:graphic>
      </p:graphicFrame>
    </p:spTree>
    <p:extLst>
      <p:ext uri="{BB962C8B-B14F-4D97-AF65-F5344CB8AC3E}">
        <p14:creationId xmlns:p14="http://schemas.microsoft.com/office/powerpoint/2010/main" val="131101413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15.9 </a:t>
            </a:r>
            <a:r>
              <a:rPr lang="en-US" dirty="0" smtClean="0">
                <a:latin typeface="Consolas" panose="020B0609020204030204" pitchFamily="49" charset="0"/>
                <a:cs typeface="Consolas" panose="020B0609020204030204" pitchFamily="49" charset="0"/>
              </a:rPr>
              <a:t>TreeView</a:t>
            </a:r>
            <a:r>
              <a:rPr lang="en-US" dirty="0" smtClean="0"/>
              <a:t> Control </a:t>
            </a:r>
            <a:r>
              <a:rPr lang="en-US" sz="2000" b="0" dirty="0" smtClean="0"/>
              <a:t>(3 of 4)</a:t>
            </a:r>
            <a:endParaRPr lang="en-US" sz="2000" b="0" dirty="0"/>
          </a:p>
        </p:txBody>
      </p:sp>
      <p:sp>
        <p:nvSpPr>
          <p:cNvPr id="3" name="Text Placeholder 2"/>
          <p:cNvSpPr>
            <a:spLocks noGrp="1"/>
          </p:cNvSpPr>
          <p:nvPr>
            <p:ph type="body" idx="1"/>
          </p:nvPr>
        </p:nvSpPr>
        <p:spPr>
          <a:xfrm>
            <a:off x="457200" y="1600201"/>
            <a:ext cx="8229600" cy="1600200"/>
          </a:xfrm>
        </p:spPr>
        <p:txBody>
          <a:bodyPr/>
          <a:lstStyle/>
          <a:p>
            <a:r>
              <a:rPr lang="en-US" altLang="en-US" sz="2400" dirty="0">
                <a:latin typeface="+mn-lt"/>
              </a:rPr>
              <a:t>To add nodes to the </a:t>
            </a:r>
            <a:r>
              <a:rPr lang="en-US" altLang="en-US" sz="2400" dirty="0">
                <a:latin typeface="Consolas" panose="020B0609020204030204" pitchFamily="49" charset="0"/>
                <a:cs typeface="Consolas" panose="020B0609020204030204" pitchFamily="49" charset="0"/>
              </a:rPr>
              <a:t>TreeView</a:t>
            </a:r>
            <a:r>
              <a:rPr lang="en-US" altLang="en-US" sz="2400" dirty="0">
                <a:latin typeface="+mn-lt"/>
              </a:rPr>
              <a:t> visually, click the ellipsis next to the </a:t>
            </a:r>
            <a:r>
              <a:rPr lang="en-US" altLang="en-US" sz="2400" dirty="0">
                <a:latin typeface="Consolas" panose="020B0609020204030204" pitchFamily="49" charset="0"/>
                <a:cs typeface="Consolas" panose="020B0609020204030204" pitchFamily="49" charset="0"/>
              </a:rPr>
              <a:t>Nodes</a:t>
            </a:r>
            <a:r>
              <a:rPr lang="en-US" altLang="en-US" sz="2400" dirty="0">
                <a:latin typeface="+mn-lt"/>
              </a:rPr>
              <a:t> property in the </a:t>
            </a:r>
            <a:r>
              <a:rPr lang="en-US" altLang="en-US" sz="2400" b="1" dirty="0">
                <a:latin typeface="+mn-lt"/>
              </a:rPr>
              <a:t>Properties</a:t>
            </a:r>
            <a:r>
              <a:rPr lang="en-US" altLang="en-US" sz="2400" dirty="0">
                <a:latin typeface="+mn-lt"/>
              </a:rPr>
              <a:t> window.</a:t>
            </a:r>
          </a:p>
          <a:p>
            <a:r>
              <a:rPr lang="en-US" altLang="en-US" sz="2400" dirty="0">
                <a:latin typeface="+mn-lt"/>
              </a:rPr>
              <a:t>This opens the </a:t>
            </a:r>
            <a:r>
              <a:rPr lang="en-US" altLang="en-US" sz="2400" b="1" dirty="0">
                <a:latin typeface="+mn-lt"/>
              </a:rPr>
              <a:t>TreeNode Editor</a:t>
            </a:r>
            <a:r>
              <a:rPr lang="en-US" altLang="en-US" sz="2400" dirty="0">
                <a:latin typeface="+mn-lt"/>
              </a:rPr>
              <a:t> (</a:t>
            </a:r>
            <a:r>
              <a:rPr lang="en-US" altLang="en-US" sz="2400" dirty="0" smtClean="0">
                <a:latin typeface="+mn-lt"/>
              </a:rPr>
              <a:t>Figure</a:t>
            </a:r>
            <a:r>
              <a:rPr lang="en-US" altLang="en-US" sz="2400" dirty="0">
                <a:latin typeface="+mn-lt"/>
              </a:rPr>
              <a:t> 15.27</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26787274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15.27 </a:t>
            </a:r>
            <a:r>
              <a:rPr lang="en-US" dirty="0"/>
              <a:t>TreeNode </a:t>
            </a:r>
            <a:r>
              <a:rPr lang="en-US" dirty="0" smtClean="0"/>
              <a:t>Editor</a:t>
            </a:r>
            <a:endParaRPr lang="en-US" dirty="0"/>
          </a:p>
        </p:txBody>
      </p:sp>
      <p:pic>
        <p:nvPicPr>
          <p:cNvPr id="4" name="Picture 3" descr="The tree node editor. The tree node editor contains the title bar, a display area for the tree, and a text area to display the properties of the nodes. Under the tree display area are two buttons, add back and add child. Under the properties area are two buttons, ok and cancel. Between the two text areas are three buttons: up arrow, down arrow, cross button. The cross button deletes the currently selected nod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86" y="1804935"/>
            <a:ext cx="7715028" cy="4125683"/>
          </a:xfrm>
          <a:prstGeom prst="rect">
            <a:avLst/>
          </a:prstGeom>
        </p:spPr>
      </p:pic>
    </p:spTree>
    <p:extLst>
      <p:ext uri="{BB962C8B-B14F-4D97-AF65-F5344CB8AC3E}">
        <p14:creationId xmlns:p14="http://schemas.microsoft.com/office/powerpoint/2010/main" val="139071745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15.9 </a:t>
            </a:r>
            <a:r>
              <a:rPr lang="en-US" dirty="0" smtClean="0">
                <a:latin typeface="Consolas" panose="020B0609020204030204" pitchFamily="49" charset="0"/>
                <a:cs typeface="Consolas" panose="020B0609020204030204" pitchFamily="49" charset="0"/>
              </a:rPr>
              <a:t>TreeView</a:t>
            </a:r>
            <a:r>
              <a:rPr lang="en-US" dirty="0" smtClean="0">
                <a:latin typeface="Times New Roman" panose="02020603050405020304" pitchFamily="18" charset="0"/>
                <a:cs typeface="Times New Roman" panose="02020603050405020304" pitchFamily="18" charset="0"/>
              </a:rPr>
              <a:t> Control </a:t>
            </a:r>
            <a:r>
              <a:rPr lang="en-US" sz="2000" b="0" dirty="0" smtClean="0">
                <a:latin typeface="Times New Roman" panose="02020603050405020304" pitchFamily="18" charset="0"/>
                <a:cs typeface="Times New Roman" panose="02020603050405020304" pitchFamily="18" charset="0"/>
              </a:rPr>
              <a:t>(4 of 4)</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437670"/>
          </a:xfrm>
        </p:spPr>
        <p:txBody>
          <a:bodyPr/>
          <a:lstStyle/>
          <a:p>
            <a:r>
              <a:rPr lang="en-US" altLang="en-US" sz="2200" dirty="0">
                <a:latin typeface="+mn-lt"/>
              </a:rPr>
              <a:t>To add nodes programmatically, first create a root node</a:t>
            </a:r>
            <a:r>
              <a:rPr lang="en-US" altLang="en-US" sz="2200" dirty="0" smtClean="0">
                <a:latin typeface="+mn-lt"/>
              </a:rPr>
              <a:t>.</a:t>
            </a:r>
          </a:p>
          <a:p>
            <a:pPr lvl="1" indent="-284400"/>
            <a:r>
              <a:rPr lang="en-US" altLang="en-US" sz="2200" dirty="0" smtClean="0">
                <a:latin typeface="+mn-lt"/>
              </a:rPr>
              <a:t> </a:t>
            </a:r>
          </a:p>
        </p:txBody>
      </p:sp>
      <p:pic>
        <p:nvPicPr>
          <p:cNvPr id="9" name="Picture 8" descr="My tree view period nodes period add left parenthesis new tree node left parenthesis root label right parenthesis right parenthesis semicolon."/>
          <p:cNvPicPr>
            <a:picLocks noChangeAspect="1"/>
          </p:cNvPicPr>
          <p:nvPr/>
        </p:nvPicPr>
        <p:blipFill rotWithShape="1">
          <a:blip r:embed="rId2"/>
          <a:srcRect l="4402" t="14204" r="2577" b="22838"/>
          <a:stretch/>
        </p:blipFill>
        <p:spPr>
          <a:xfrm>
            <a:off x="1301892" y="2129051"/>
            <a:ext cx="7077833" cy="368490"/>
          </a:xfrm>
          <a:prstGeom prst="rect">
            <a:avLst/>
          </a:prstGeom>
        </p:spPr>
      </p:pic>
      <p:sp>
        <p:nvSpPr>
          <p:cNvPr id="4" name="Content Placeholder 3"/>
          <p:cNvSpPr>
            <a:spLocks noGrp="1"/>
          </p:cNvSpPr>
          <p:nvPr>
            <p:ph sz="quarter" idx="13"/>
          </p:nvPr>
        </p:nvSpPr>
        <p:spPr>
          <a:xfrm>
            <a:off x="457200" y="2588721"/>
            <a:ext cx="8229600" cy="809522"/>
          </a:xfrm>
        </p:spPr>
        <p:txBody>
          <a:bodyPr/>
          <a:lstStyle/>
          <a:p>
            <a:r>
              <a:rPr lang="en-US" altLang="en-US" sz="2400" dirty="0">
                <a:latin typeface="+mn-lt"/>
              </a:rPr>
              <a:t>To add children to a root node first select the appropriate root node</a:t>
            </a:r>
            <a:r>
              <a:rPr lang="en-US" altLang="en-US" sz="2400" dirty="0" smtClean="0">
                <a:latin typeface="+mn-lt"/>
              </a:rPr>
              <a:t>:</a:t>
            </a:r>
          </a:p>
          <a:p>
            <a:pPr lvl="1"/>
            <a:r>
              <a:rPr lang="en-US" sz="2400" dirty="0">
                <a:latin typeface="+mn-lt"/>
              </a:rPr>
              <a:t> </a:t>
            </a:r>
          </a:p>
        </p:txBody>
      </p:sp>
      <p:pic>
        <p:nvPicPr>
          <p:cNvPr id="10" name="Picture 9" descr="My tree view period nodes left bracket my index right bracket."/>
          <p:cNvPicPr>
            <a:picLocks noChangeAspect="1"/>
          </p:cNvPicPr>
          <p:nvPr/>
        </p:nvPicPr>
        <p:blipFill rotWithShape="1">
          <a:blip r:embed="rId3"/>
          <a:srcRect l="8216" t="17311" r="2431" b="22993"/>
          <a:stretch/>
        </p:blipFill>
        <p:spPr>
          <a:xfrm>
            <a:off x="1286652" y="3534770"/>
            <a:ext cx="4281635" cy="382137"/>
          </a:xfrm>
          <a:prstGeom prst="rect">
            <a:avLst/>
          </a:prstGeom>
        </p:spPr>
      </p:pic>
      <p:sp>
        <p:nvSpPr>
          <p:cNvPr id="6" name="Content Placeholder 5"/>
          <p:cNvSpPr>
            <a:spLocks noGrp="1"/>
          </p:cNvSpPr>
          <p:nvPr>
            <p:ph sz="quarter" idx="15"/>
          </p:nvPr>
        </p:nvSpPr>
        <p:spPr>
          <a:xfrm>
            <a:off x="457200" y="4055846"/>
            <a:ext cx="8229600" cy="432664"/>
          </a:xfrm>
        </p:spPr>
        <p:txBody>
          <a:bodyPr/>
          <a:lstStyle/>
          <a:p>
            <a:r>
              <a:rPr lang="en-US" altLang="en-US" sz="2400" dirty="0">
                <a:latin typeface="+mn-lt"/>
              </a:rPr>
              <a:t>To add a child to the root node at index myIndex, write</a:t>
            </a:r>
            <a:r>
              <a:rPr lang="en-US" altLang="en-US" sz="2400" dirty="0" smtClean="0">
                <a:latin typeface="+mn-lt"/>
              </a:rPr>
              <a:t>:</a:t>
            </a:r>
          </a:p>
          <a:p>
            <a:pPr lvl="1"/>
            <a:r>
              <a:rPr lang="en-US" sz="2400" dirty="0">
                <a:latin typeface="+mn-lt"/>
              </a:rPr>
              <a:t> </a:t>
            </a:r>
          </a:p>
        </p:txBody>
      </p:sp>
      <p:pic>
        <p:nvPicPr>
          <p:cNvPr id="11" name="Picture 10" descr="My tree view period nodes left bracket my index right bracket period nodes period add left parenthesis new tree node left parenthesis child label right parenthesis right parenthesis semicolon."/>
          <p:cNvPicPr>
            <a:picLocks noChangeAspect="1"/>
          </p:cNvPicPr>
          <p:nvPr/>
        </p:nvPicPr>
        <p:blipFill rotWithShape="1">
          <a:blip r:embed="rId4"/>
          <a:srcRect l="4012" b="7508"/>
          <a:stretch/>
        </p:blipFill>
        <p:spPr>
          <a:xfrm>
            <a:off x="1288987" y="4592330"/>
            <a:ext cx="7372749" cy="414844"/>
          </a:xfrm>
          <a:prstGeom prst="rect">
            <a:avLst/>
          </a:prstGeom>
        </p:spPr>
      </p:pic>
      <p:sp>
        <p:nvSpPr>
          <p:cNvPr id="8" name="Content Placeholder 7"/>
          <p:cNvSpPr>
            <a:spLocks noGrp="1"/>
          </p:cNvSpPr>
          <p:nvPr>
            <p:ph sz="quarter" idx="17"/>
          </p:nvPr>
        </p:nvSpPr>
        <p:spPr>
          <a:xfrm>
            <a:off x="457200" y="5007173"/>
            <a:ext cx="8229600" cy="1233205"/>
          </a:xfrm>
        </p:spPr>
        <p:txBody>
          <a:bodyPr/>
          <a:lstStyle/>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TreeViewDirectoryStructureForm</a:t>
            </a:r>
            <a:r>
              <a:rPr lang="en-US" altLang="en-US" sz="2400" dirty="0">
                <a:latin typeface="+mn-lt"/>
              </a:rPr>
              <a:t> (Figure 15.28) uses a </a:t>
            </a:r>
            <a:r>
              <a:rPr lang="en-US" altLang="en-US" sz="2400" dirty="0">
                <a:latin typeface="Consolas" panose="020B0609020204030204" pitchFamily="49" charset="0"/>
                <a:cs typeface="Consolas" panose="020B0609020204030204" pitchFamily="49" charset="0"/>
              </a:rPr>
              <a:t>TreeView</a:t>
            </a:r>
            <a:r>
              <a:rPr lang="en-US" altLang="en-US" sz="2400" dirty="0">
                <a:latin typeface="+mn-lt"/>
              </a:rPr>
              <a:t> to display the contents of a directory</a:t>
            </a:r>
            <a:r>
              <a:rPr lang="en-US" altLang="en-US" sz="2400" dirty="0" smtClean="0">
                <a:latin typeface="+mn-lt"/>
              </a:rPr>
              <a:t>.</a:t>
            </a:r>
          </a:p>
        </p:txBody>
      </p:sp>
    </p:spTree>
    <p:extLst>
      <p:ext uri="{BB962C8B-B14F-4D97-AF65-F5344CB8AC3E}">
        <p14:creationId xmlns:p14="http://schemas.microsoft.com/office/powerpoint/2010/main" val="291476423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15.28 Using </a:t>
            </a:r>
            <a:r>
              <a:rPr lang="en-US" dirty="0">
                <a:latin typeface="Consolas" panose="020B0609020204030204" pitchFamily="49" charset="0"/>
                <a:cs typeface="Consolas" panose="020B0609020204030204" pitchFamily="49" charset="0"/>
              </a:rPr>
              <a:t>TreeView</a:t>
            </a:r>
            <a:r>
              <a:rPr lang="en-US" dirty="0"/>
              <a:t> to Display Directory </a:t>
            </a:r>
            <a:r>
              <a:rPr lang="en-US" dirty="0" smtClean="0"/>
              <a:t>Structure </a:t>
            </a:r>
            <a:r>
              <a:rPr lang="en-US" sz="2000" b="0" dirty="0" smtClean="0"/>
              <a:t>(1 of 6)</a:t>
            </a:r>
            <a:endParaRPr lang="en-US" sz="2000" b="0" dirty="0"/>
          </a:p>
        </p:txBody>
      </p:sp>
      <p:pic>
        <p:nvPicPr>
          <p:cNvPr id="7" name="Picture 6" descr="Program code. Line 1: forward slash, forward slash, f i g, period, 15, period, 28, colon, tree view directory structure form, period, c s. Line 2: forward slash, forward slash, using tree view to display directory structure period. Line 3: using system, semicolon. Line 4: using system, period, windows, period, forms, semicolon. Line 5: using system, period, I o, semicolon. Line 6: blank. Line 7: namespace tree view directory structure. Line 8: left brace. Line 9, indented once: forward slash, forward slash, form uses tree view to display directory structure. Line 10, indented once: public partial class tree view directory structure form, colon, form. Line 11, indented once: left brace. Line 12, indented twice: string substring directory, semicolon, forward slash, forward slash, store last part of full path name. Line 13: blank. Line 14, indented twice: forward slash, forward slash, constructor. Line 15, indented twice: public tree view directory structure form, left parenthesis, right parenthesis. Line 16, indented twice: left brace. Line 17, indented three times: initialize component, left parenthesis, right parenthesis, semicolon. Line 18, indented twice: right brace. Line 19: blank."/>
          <p:cNvPicPr>
            <a:picLocks noChangeAspect="1"/>
          </p:cNvPicPr>
          <p:nvPr/>
        </p:nvPicPr>
        <p:blipFill>
          <a:blip r:embed="rId2"/>
          <a:stretch>
            <a:fillRect/>
          </a:stretch>
        </p:blipFill>
        <p:spPr>
          <a:xfrm>
            <a:off x="654794" y="1846710"/>
            <a:ext cx="7834413" cy="4183482"/>
          </a:xfrm>
          <a:prstGeom prst="rect">
            <a:avLst/>
          </a:prstGeom>
        </p:spPr>
      </p:pic>
    </p:spTree>
    <p:extLst>
      <p:ext uri="{BB962C8B-B14F-4D97-AF65-F5344CB8AC3E}">
        <p14:creationId xmlns:p14="http://schemas.microsoft.com/office/powerpoint/2010/main" val="277730027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15.28 Using </a:t>
            </a:r>
            <a:r>
              <a:rPr lang="en-US" dirty="0">
                <a:latin typeface="Consolas" panose="020B0609020204030204" pitchFamily="49" charset="0"/>
                <a:cs typeface="Consolas" panose="020B0609020204030204" pitchFamily="49" charset="0"/>
              </a:rPr>
              <a:t>TreeView</a:t>
            </a:r>
            <a:r>
              <a:rPr lang="en-US" dirty="0"/>
              <a:t> to Display Directory Structure </a:t>
            </a:r>
            <a:r>
              <a:rPr lang="en-US" sz="2000" b="0" dirty="0" smtClean="0"/>
              <a:t>(2 </a:t>
            </a:r>
            <a:r>
              <a:rPr lang="en-US" sz="2000" b="0" dirty="0"/>
              <a:t>of 6)</a:t>
            </a:r>
          </a:p>
        </p:txBody>
      </p:sp>
      <p:pic>
        <p:nvPicPr>
          <p:cNvPr id="7" name="Picture 6" descr="Program code. Line 20, indented twice: forward slash, forward slash, populate current node with subdirectories. Line 21, indented twice: public void populate tree view, left parenthesis. Line 22, indented three times: string directory value, comma, tree node, parent node, right parenthesis. Line 23, indented twice: left brace. Line 24, indented three times: forward slash, forward slash, array stores all subdirectories in the directory. Line 25, indented three times: string left bracket right bracket directory array =. Line 26, indented four times: directory, period, get directories, left parenthesis, directory value, right parenthesis, semicolon. Line 27: blank. Line 28, indented three times: forward slash, forward slash, populate current node with subdirectories. Line 29, indented three times: try. Line 30, indented twice: left brace. Line 31, indented four times: forward slash, forward slash, check to see if any subdirectories are present. Line 32, indented four times: if, left parenthesis, directory array, period, length exclamation point = 0, right parenthesis. Line 33, indented four times: left brace. Line 34, indented five times: forward slash, forward slash, for every subdirectory, comma, create new tree node, comma. Line 35, indented five times: forward slash, forward slash, add as a child of current node and recursively. Line 36, indented five times: forward slash, forward slash, populate child nodes with subdirectories. Line 37, indented five times: for each, left parenthesis, string directory in directory array, right parenthesis. Line 38, indented five times: left brace."/>
          <p:cNvPicPr>
            <a:picLocks noChangeAspect="1"/>
          </p:cNvPicPr>
          <p:nvPr/>
        </p:nvPicPr>
        <p:blipFill>
          <a:blip r:embed="rId2"/>
          <a:stretch>
            <a:fillRect/>
          </a:stretch>
        </p:blipFill>
        <p:spPr>
          <a:xfrm>
            <a:off x="622248" y="1703073"/>
            <a:ext cx="7899502" cy="4177565"/>
          </a:xfrm>
          <a:prstGeom prst="rect">
            <a:avLst/>
          </a:prstGeom>
        </p:spPr>
      </p:pic>
    </p:spTree>
    <p:extLst>
      <p:ext uri="{BB962C8B-B14F-4D97-AF65-F5344CB8AC3E}">
        <p14:creationId xmlns:p14="http://schemas.microsoft.com/office/powerpoint/2010/main" val="67936431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15.28 Using </a:t>
            </a:r>
            <a:r>
              <a:rPr lang="en-US" dirty="0">
                <a:latin typeface="Consolas" panose="020B0609020204030204" pitchFamily="49" charset="0"/>
                <a:cs typeface="Consolas" panose="020B0609020204030204" pitchFamily="49" charset="0"/>
              </a:rPr>
              <a:t>TreeView</a:t>
            </a:r>
            <a:r>
              <a:rPr lang="en-US" dirty="0"/>
              <a:t> to Display Directory Structure </a:t>
            </a:r>
            <a:r>
              <a:rPr lang="en-US" sz="2000" b="0" dirty="0" smtClean="0"/>
              <a:t>(3 </a:t>
            </a:r>
            <a:r>
              <a:rPr lang="en-US" sz="2000" b="0" dirty="0"/>
              <a:t>of 6)</a:t>
            </a:r>
          </a:p>
        </p:txBody>
      </p:sp>
      <p:pic>
        <p:nvPicPr>
          <p:cNvPr id="7" name="Picture 6" descr="Program code. Line 39, indented six times: forward slash, forward slash, obtain last part of path name from the full path. Line 40, indented six times: forward slash, forward slash, name by calling the get file name without extension. Line 41, indented six times: forward slash, forward slash, method of class path. Line 42, indented six times: substring directory =. Line 43, indented seven times: path, period, get file name without extension, left parenthesis, directory, right parenthesis, semicolon. Line 44: blank. Line 45, indented six times: forward slash, forward slash, create tree node, for current directory. Line 46, indented six times: tree node, my node = new tree node, left parenthesis, substring directory, right parenthesis, semicolon. Line 47, indented six times: blank. Line 48, indented six times: forward slash, forward slash, add current directory node to parent node. Line 49, indented six times: parent node, period, nodes, period, add, left parenthesis, my node, right parenthesis, semicolon. Line 50, indented six times: blank. Line 51, indented six times: forward slash, forward slash, recursively populate every subdirectory. Line 52, indented six times: populate tree view, left parenthesis, directory, comma, my node, right parenthesis, semicolon. Line 53, indented four times: right brace. Line 54, indented three times: right brace. Line 55, indented twice: right brace. Line 56, indented twice: catch, left parenthesis, unauthorized access exception, right parenthesis. Line 57, indented twice: left brace. Line 58, indented four times: parent node, period, nodes, period, add, left parenthesis, open quotes, access denied, close quotes, right parenthesis, semicolon. Line 59, indented three times: right brace. Line 60, indented twice: right brace."/>
          <p:cNvPicPr>
            <a:picLocks noChangeAspect="1"/>
          </p:cNvPicPr>
          <p:nvPr/>
        </p:nvPicPr>
        <p:blipFill>
          <a:blip r:embed="rId2"/>
          <a:stretch>
            <a:fillRect/>
          </a:stretch>
        </p:blipFill>
        <p:spPr>
          <a:xfrm>
            <a:off x="883131" y="1557390"/>
            <a:ext cx="7377024" cy="4530041"/>
          </a:xfrm>
          <a:prstGeom prst="rect">
            <a:avLst/>
          </a:prstGeom>
        </p:spPr>
      </p:pic>
    </p:spTree>
    <p:extLst>
      <p:ext uri="{BB962C8B-B14F-4D97-AF65-F5344CB8AC3E}">
        <p14:creationId xmlns:p14="http://schemas.microsoft.com/office/powerpoint/2010/main" val="1434678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 Adding </a:t>
            </a:r>
            <a:r>
              <a:rPr lang="en-US" dirty="0">
                <a:latin typeface="Consolas" panose="020B0609020204030204" pitchFamily="49" charset="0"/>
                <a:cs typeface="Consolas" panose="020B0609020204030204" pitchFamily="49" charset="0"/>
              </a:rPr>
              <a:t>ToolStripMenuItems</a:t>
            </a:r>
            <a:r>
              <a:rPr lang="en-US" dirty="0"/>
              <a:t> to a </a:t>
            </a:r>
            <a:r>
              <a:rPr lang="en-US" dirty="0" smtClean="0">
                <a:latin typeface="Consolas" panose="020B0609020204030204" pitchFamily="49" charset="0"/>
                <a:cs typeface="Consolas" panose="020B0609020204030204" pitchFamily="49" charset="0"/>
              </a:rPr>
              <a:t>MenuStrip</a:t>
            </a:r>
            <a:endParaRPr lang="en-US" dirty="0">
              <a:latin typeface="Consolas" panose="020B0609020204030204" pitchFamily="49" charset="0"/>
              <a:cs typeface="Consolas" panose="020B0609020204030204" pitchFamily="49" charset="0"/>
            </a:endParaRPr>
          </a:p>
        </p:txBody>
      </p:sp>
      <p:pic>
        <p:nvPicPr>
          <p:cNvPr id="5" name="Picture 4" descr="The editing menu. The main menu bar on the previous form window now has three text boxes. One text box contains the following, ampersand, file. Note: place and character before a letter to underline it in theme, so the character can be used as an access shortcut. The other two text boxes are for adding more menus or for adding items to the selected menu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40" y="1891439"/>
            <a:ext cx="7183120" cy="3655695"/>
          </a:xfrm>
          <a:prstGeom prst="rect">
            <a:avLst/>
          </a:prstGeom>
        </p:spPr>
      </p:pic>
    </p:spTree>
    <p:extLst>
      <p:ext uri="{BB962C8B-B14F-4D97-AF65-F5344CB8AC3E}">
        <p14:creationId xmlns:p14="http://schemas.microsoft.com/office/powerpoint/2010/main" val="1054958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28600"/>
            <a:ext cx="8229600" cy="1066799"/>
          </a:xfrm>
        </p:spPr>
        <p:txBody>
          <a:bodyPr anchor="b"/>
          <a:lstStyle/>
          <a:p>
            <a:r>
              <a:rPr lang="en-US" dirty="0"/>
              <a:t>Figure 15.28 Using </a:t>
            </a:r>
            <a:r>
              <a:rPr lang="en-US" dirty="0">
                <a:latin typeface="Consolas" panose="020B0609020204030204" pitchFamily="49" charset="0"/>
                <a:cs typeface="Consolas" panose="020B0609020204030204" pitchFamily="49" charset="0"/>
              </a:rPr>
              <a:t>TreeView</a:t>
            </a:r>
            <a:r>
              <a:rPr lang="en-US" dirty="0"/>
              <a:t> to Display Directory Structure </a:t>
            </a:r>
            <a:r>
              <a:rPr lang="en-US" sz="2000" b="0" dirty="0" smtClean="0"/>
              <a:t>(4 </a:t>
            </a:r>
            <a:r>
              <a:rPr lang="en-US" sz="2000" b="0" dirty="0"/>
              <a:t>of 6)</a:t>
            </a:r>
          </a:p>
        </p:txBody>
      </p:sp>
      <p:pic>
        <p:nvPicPr>
          <p:cNvPr id="9" name="Picture 8" descr="Program code. Line 61: blank. Line 62, indented twice: forward slash, forward slash, handles enter button click event. Line 63, indented twice: private void enter button, underscore, click, left parenthesis, object sender, comma, event a r g s, e, right parenthesis. Line 64, indented twice: left brace. Line 65, indented three times: forward slash, forward slash, clear all nodes. Line 66, indented three times: directory tree view, period, nodes, period, clear, left parenthesis, right parenthesis, semicolon. Line 67: blank. Line 68, indented five times: forward slash, forward slash, check if the directory entered by user exists. Line 69, indented five times: forward slash, forward slash, if it does, comma, then fill in the tree view, comma. Line 70, indented five times: forward slash, forward slash, if not, comma, display error message box. Line 71, indented five times: if, left parenthesis, directory, period, exists, left parenthesis, input text box, period, text, right parenthesis, right parenthesis. Line 72, indented five times: left brace. Line 73, indented six times: forward slash, forward slash, add full path name to directory tree, view. Line 74, indented six times: directory tree, view, period, nodes, period, add, left parenthesis, input text box, period, text, right parenthesis, semicolon. Line 75: blank. Line 76, indented six times: forward slash, forward slash, insert subfolders. Line 77, indented six times: populate tree view, left parenthesis. Line 78, indented six times: input text box, period, text, comma, directory tree, view, period, nodes left bracket 0 right bracket, right parenthesis, semicolon. Line 79, indented five times: right brace."/>
          <p:cNvPicPr>
            <a:picLocks noChangeAspect="1"/>
          </p:cNvPicPr>
          <p:nvPr/>
        </p:nvPicPr>
        <p:blipFill>
          <a:blip r:embed="rId2"/>
          <a:stretch>
            <a:fillRect/>
          </a:stretch>
        </p:blipFill>
        <p:spPr>
          <a:xfrm>
            <a:off x="835637" y="1544529"/>
            <a:ext cx="7472724" cy="4387213"/>
          </a:xfrm>
          <a:prstGeom prst="rect">
            <a:avLst/>
          </a:prstGeom>
        </p:spPr>
      </p:pic>
    </p:spTree>
    <p:extLst>
      <p:ext uri="{BB962C8B-B14F-4D97-AF65-F5344CB8AC3E}">
        <p14:creationId xmlns:p14="http://schemas.microsoft.com/office/powerpoint/2010/main" val="33345429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15.28 Using </a:t>
            </a:r>
            <a:r>
              <a:rPr lang="en-US" dirty="0">
                <a:latin typeface="Consolas" panose="020B0609020204030204" pitchFamily="49" charset="0"/>
                <a:cs typeface="Consolas" panose="020B0609020204030204" pitchFamily="49" charset="0"/>
              </a:rPr>
              <a:t>TreeView</a:t>
            </a:r>
            <a:r>
              <a:rPr lang="en-US" dirty="0"/>
              <a:t> to Display Directory Structure </a:t>
            </a:r>
            <a:r>
              <a:rPr lang="en-US" sz="2000" b="0" dirty="0" smtClean="0"/>
              <a:t>(5 </a:t>
            </a:r>
            <a:r>
              <a:rPr lang="en-US" sz="2000" b="0" dirty="0"/>
              <a:t>of 6)</a:t>
            </a:r>
          </a:p>
        </p:txBody>
      </p:sp>
      <p:pic>
        <p:nvPicPr>
          <p:cNvPr id="7" name="Picture 6" descr="Program code. Line 80, indented five times: forward slash, forward slash, display error message box, if directory not found. Line 81, indented five times: else. Line 82, indented five times: left brace. Line 83, indented five times: message box, period, show, left parenthesis, input text box, period, text +, open quotes, could not be found, period, close quotes, comma. Line 84, indented six times: directory not found, comma, message box, buttons, period, ok, comma. Line 85, indented six times: message box icon, period, error, right parenthesis, semicolon. Line 86, indented three times: right brace. Line 87, indented twice: right brace. Line 88, indented once: right brace. Line 89: right brace."/>
          <p:cNvPicPr>
            <a:picLocks noChangeAspect="1"/>
          </p:cNvPicPr>
          <p:nvPr/>
        </p:nvPicPr>
        <p:blipFill>
          <a:blip r:embed="rId2"/>
          <a:stretch>
            <a:fillRect/>
          </a:stretch>
        </p:blipFill>
        <p:spPr>
          <a:xfrm>
            <a:off x="601538" y="1674924"/>
            <a:ext cx="7940924" cy="2934947"/>
          </a:xfrm>
          <a:prstGeom prst="rect">
            <a:avLst/>
          </a:prstGeom>
        </p:spPr>
      </p:pic>
    </p:spTree>
    <p:extLst>
      <p:ext uri="{BB962C8B-B14F-4D97-AF65-F5344CB8AC3E}">
        <p14:creationId xmlns:p14="http://schemas.microsoft.com/office/powerpoint/2010/main" val="136503319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15.28 Using </a:t>
            </a:r>
            <a:r>
              <a:rPr lang="en-US" dirty="0">
                <a:latin typeface="Consolas" panose="020B0609020204030204" pitchFamily="49" charset="0"/>
                <a:cs typeface="Consolas" panose="020B0609020204030204" pitchFamily="49" charset="0"/>
              </a:rPr>
              <a:t>TreeView</a:t>
            </a:r>
            <a:r>
              <a:rPr lang="en-US" dirty="0"/>
              <a:t> to Display Directory Structure </a:t>
            </a:r>
            <a:r>
              <a:rPr lang="en-US" sz="2000" b="0" dirty="0" smtClean="0"/>
              <a:t>(6 </a:t>
            </a:r>
            <a:r>
              <a:rPr lang="en-US" sz="2000" b="0" dirty="0"/>
              <a:t>of 6)</a:t>
            </a:r>
          </a:p>
        </p:txBody>
      </p:sp>
      <p:pic>
        <p:nvPicPr>
          <p:cNvPr id="6" name="Picture 5" descr="Program code output. Step by step screen captures labeled a and b. Step a. G u i after user enters a directory path. The screen capture of the window contains a title bar, a text field, a button, and a display text area. The title bar has: the title, menu test, on the left, a minimize, a maximize and a close button on the right. The text field contains the link to the program files in the C drive. The text field is captioned: enter the full path to the directory you would like to view. The button placed beside the text field is labeled enter. The display text area is empty. Step b. G u i after the user presses enter to display the directory’s contents. A tree view of the program files is displayed in the display text area."/>
          <p:cNvPicPr>
            <a:picLocks noChangeAspect="1"/>
          </p:cNvPicPr>
          <p:nvPr/>
        </p:nvPicPr>
        <p:blipFill>
          <a:blip r:embed="rId2"/>
          <a:stretch>
            <a:fillRect/>
          </a:stretch>
        </p:blipFill>
        <p:spPr>
          <a:xfrm>
            <a:off x="607456" y="1586741"/>
            <a:ext cx="7929088" cy="3520751"/>
          </a:xfrm>
          <a:prstGeom prst="rect">
            <a:avLst/>
          </a:prstGeom>
        </p:spPr>
      </p:pic>
    </p:spTree>
    <p:extLst>
      <p:ext uri="{BB962C8B-B14F-4D97-AF65-F5344CB8AC3E}">
        <p14:creationId xmlns:p14="http://schemas.microsoft.com/office/powerpoint/2010/main" val="415441847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15.10 </a:t>
            </a:r>
            <a:r>
              <a:rPr lang="en-US" dirty="0" smtClean="0">
                <a:latin typeface="Consolas" panose="020B0609020204030204" pitchFamily="49" charset="0"/>
                <a:cs typeface="Consolas" panose="020B0609020204030204" pitchFamily="49" charset="0"/>
              </a:rPr>
              <a:t>ListView</a:t>
            </a:r>
            <a:r>
              <a:rPr lang="en-US" dirty="0" smtClean="0">
                <a:latin typeface="Times New Roman" panose="02020603050405020304" pitchFamily="18" charset="0"/>
                <a:cs typeface="Times New Roman" panose="02020603050405020304" pitchFamily="18" charset="0"/>
              </a:rPr>
              <a:t> Control </a:t>
            </a:r>
            <a:r>
              <a:rPr lang="en-US" sz="2000" b="0" dirty="0" smtClean="0">
                <a:latin typeface="Times New Roman" panose="02020603050405020304" pitchFamily="18" charset="0"/>
                <a:cs typeface="Times New Roman" panose="02020603050405020304" pitchFamily="18" charset="0"/>
              </a:rPr>
              <a:t>(1 of 4)</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The </a:t>
            </a:r>
            <a:r>
              <a:rPr lang="en-US" sz="2400" dirty="0">
                <a:latin typeface="Consolas" panose="020B0609020204030204" pitchFamily="49" charset="0"/>
                <a:cs typeface="Consolas" panose="020B0609020204030204" pitchFamily="49" charset="0"/>
              </a:rPr>
              <a:t>ListView</a:t>
            </a:r>
            <a:r>
              <a:rPr lang="en-US" sz="2400" dirty="0">
                <a:latin typeface="+mn-lt"/>
              </a:rPr>
              <a:t> control is more versatile than a </a:t>
            </a:r>
            <a:r>
              <a:rPr lang="en-US" sz="2400" dirty="0">
                <a:latin typeface="Consolas" panose="020B0609020204030204" pitchFamily="49" charset="0"/>
                <a:cs typeface="Consolas" panose="020B0609020204030204" pitchFamily="49" charset="0"/>
              </a:rPr>
              <a:t>ListBox</a:t>
            </a:r>
            <a:r>
              <a:rPr lang="en-US" sz="2400" dirty="0">
                <a:latin typeface="+mn-lt"/>
              </a:rPr>
              <a:t> and can display items in different formats.</a:t>
            </a:r>
          </a:p>
          <a:p>
            <a:r>
              <a:rPr lang="en-US" sz="2400" dirty="0">
                <a:latin typeface="+mn-lt"/>
              </a:rPr>
              <a:t>For example, a </a:t>
            </a:r>
            <a:r>
              <a:rPr lang="en-US" sz="2400" dirty="0">
                <a:latin typeface="Consolas" panose="020B0609020204030204" pitchFamily="49" charset="0"/>
                <a:cs typeface="Consolas" panose="020B0609020204030204" pitchFamily="49" charset="0"/>
              </a:rPr>
              <a:t>ListView</a:t>
            </a:r>
            <a:r>
              <a:rPr lang="en-US" sz="2400" dirty="0">
                <a:latin typeface="+mn-lt"/>
              </a:rPr>
              <a:t> can display icons next to the list items and show the details of items in columns. </a:t>
            </a:r>
          </a:p>
          <a:p>
            <a:r>
              <a:rPr lang="en-US" sz="2400" dirty="0">
                <a:latin typeface="+mn-lt"/>
              </a:rPr>
              <a:t>The details of these properties and the </a:t>
            </a:r>
            <a:r>
              <a:rPr lang="en-US" sz="2400" dirty="0" smtClean="0">
                <a:latin typeface="Consolas" panose="020B0609020204030204" pitchFamily="49" charset="0"/>
                <a:cs typeface="Consolas" panose="020B0609020204030204" pitchFamily="49" charset="0"/>
              </a:rPr>
              <a:t>ItemActivate</a:t>
            </a:r>
            <a:r>
              <a:rPr lang="en-US" sz="2400" dirty="0" smtClean="0">
                <a:latin typeface="+mn-lt"/>
              </a:rPr>
              <a:t> </a:t>
            </a:r>
            <a:r>
              <a:rPr lang="en-US" sz="2400" dirty="0">
                <a:latin typeface="+mn-lt"/>
              </a:rPr>
              <a:t>event are explained in </a:t>
            </a:r>
            <a:r>
              <a:rPr lang="en-US" sz="2400" dirty="0" smtClean="0">
                <a:latin typeface="+mn-lt"/>
              </a:rPr>
              <a:t>Figure </a:t>
            </a:r>
            <a:r>
              <a:rPr lang="en-US" sz="2400" dirty="0">
                <a:latin typeface="+mn-lt"/>
              </a:rPr>
              <a:t>15.29</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25184932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15.29 </a:t>
            </a:r>
            <a:r>
              <a:rPr lang="en-US" dirty="0">
                <a:latin typeface="Consolas" panose="020B0609020204030204" pitchFamily="49" charset="0"/>
                <a:cs typeface="Consolas" panose="020B0609020204030204" pitchFamily="49" charset="0"/>
              </a:rPr>
              <a:t>ListView</a:t>
            </a:r>
            <a:r>
              <a:rPr lang="en-US" dirty="0"/>
              <a:t> Properties and </a:t>
            </a:r>
            <a:r>
              <a:rPr lang="en-US" dirty="0" smtClean="0"/>
              <a:t>Events </a:t>
            </a:r>
            <a:r>
              <a:rPr lang="en-US" sz="2000" b="0" dirty="0" smtClean="0"/>
              <a:t>(1 of 3)</a:t>
            </a:r>
            <a:endParaRPr lang="en-US" sz="2000" b="0" dirty="0"/>
          </a:p>
        </p:txBody>
      </p:sp>
      <p:sp>
        <p:nvSpPr>
          <p:cNvPr id="3" name="Text Placeholder 2"/>
          <p:cNvSpPr>
            <a:spLocks noGrp="1"/>
          </p:cNvSpPr>
          <p:nvPr>
            <p:ph type="body" idx="1"/>
          </p:nvPr>
        </p:nvSpPr>
        <p:spPr>
          <a:xfrm>
            <a:off x="457200" y="1600201"/>
            <a:ext cx="8229600" cy="528850"/>
          </a:xfrm>
        </p:spPr>
        <p:txBody>
          <a:bodyPr/>
          <a:lstStyle/>
          <a:p>
            <a:pPr marL="0" indent="0">
              <a:buNone/>
            </a:pPr>
            <a:r>
              <a:rPr lang="en-US" sz="2400" b="1" dirty="0">
                <a:latin typeface="+mn-lt"/>
              </a:rPr>
              <a:t>Common Properties</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3416882790"/>
              </p:ext>
            </p:extLst>
          </p:nvPr>
        </p:nvGraphicFramePr>
        <p:xfrm>
          <a:off x="457200" y="2240584"/>
          <a:ext cx="8279394" cy="3962400"/>
        </p:xfrm>
        <a:graphic>
          <a:graphicData uri="http://schemas.openxmlformats.org/drawingml/2006/table">
            <a:tbl>
              <a:tblPr firstRow="1" bandRow="1">
                <a:tableStyleId>{40F9630F-82C1-40B7-BC3A-925EFCFF5E92}</a:tableStyleId>
              </a:tblPr>
              <a:tblGrid>
                <a:gridCol w="2178387">
                  <a:extLst>
                    <a:ext uri="{9D8B030D-6E8A-4147-A177-3AD203B41FA5}">
                      <a16:colId xmlns:a16="http://schemas.microsoft.com/office/drawing/2014/main" val="1289213903"/>
                    </a:ext>
                  </a:extLst>
                </a:gridCol>
                <a:gridCol w="6101007">
                  <a:extLst>
                    <a:ext uri="{9D8B030D-6E8A-4147-A177-3AD203B41FA5}">
                      <a16:colId xmlns:a16="http://schemas.microsoft.com/office/drawing/2014/main" val="1460971198"/>
                    </a:ext>
                  </a:extLst>
                </a:gridCol>
              </a:tblGrid>
              <a:tr h="150571">
                <a:tc>
                  <a:txBody>
                    <a:bodyPr/>
                    <a:lstStyle/>
                    <a:p>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ListView</a:t>
                      </a:r>
                      <a:r>
                        <a:rPr lang="en-US" sz="1600" b="1" i="0" u="none" strike="noStrike" cap="none" baseline="0" dirty="0" smtClean="0">
                          <a:solidFill>
                            <a:schemeClr val="dk1"/>
                          </a:solidFill>
                          <a:latin typeface="+mn-lt"/>
                          <a:ea typeface="Arial"/>
                          <a:cs typeface="Arial"/>
                          <a:sym typeface="Arial"/>
                        </a:rPr>
                        <a:t> properties</a:t>
                      </a:r>
                    </a:p>
                    <a:p>
                      <a:r>
                        <a:rPr lang="en-US" sz="1600" b="1" i="0" u="none" strike="noStrike" cap="none" baseline="0" dirty="0" smtClean="0">
                          <a:solidFill>
                            <a:schemeClr val="dk1"/>
                          </a:solidFill>
                          <a:latin typeface="+mn-lt"/>
                          <a:ea typeface="Arial"/>
                          <a:cs typeface="Arial"/>
                          <a:sym typeface="Arial"/>
                        </a:rPr>
                        <a:t>and events</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3462229"/>
                  </a:ext>
                </a:extLst>
              </a:tr>
              <a:tr h="408694">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Activation</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Determines how the user activates an item. This property takes a value in the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ItemActivation</a:t>
                      </a:r>
                      <a:r>
                        <a:rPr lang="en-US" sz="1600" b="0" i="0" u="none" strike="noStrike" cap="none" baseline="0" dirty="0" smtClean="0">
                          <a:solidFill>
                            <a:schemeClr val="dk1"/>
                          </a:solidFill>
                          <a:latin typeface="+mn-lt"/>
                          <a:ea typeface="Arial"/>
                          <a:cs typeface="Arial"/>
                          <a:sym typeface="Arial"/>
                        </a:rPr>
                        <a:t> enumeration. Possible values are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OneClick</a:t>
                      </a:r>
                      <a:r>
                        <a:rPr lang="en-US" sz="1600" b="0" i="0" u="none" strike="noStrike" cap="none" baseline="0" dirty="0" smtClean="0">
                          <a:solidFill>
                            <a:schemeClr val="dk1"/>
                          </a:solidFill>
                          <a:latin typeface="+mn-lt"/>
                          <a:ea typeface="Arial"/>
                          <a:cs typeface="Arial"/>
                          <a:sym typeface="Arial"/>
                        </a:rPr>
                        <a:t> (single-click activation),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TwoClick</a:t>
                      </a:r>
                      <a:r>
                        <a:rPr lang="en-US" sz="1600" b="0" i="0" u="none" strike="noStrike" cap="none" baseline="0" dirty="0" smtClean="0">
                          <a:solidFill>
                            <a:schemeClr val="dk1"/>
                          </a:solidFill>
                          <a:latin typeface="+mn-lt"/>
                          <a:ea typeface="Arial"/>
                          <a:cs typeface="Arial"/>
                          <a:sym typeface="Arial"/>
                        </a:rPr>
                        <a:t> (double-click activation, item changes color when the mouse moves over the item) and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Standard</a:t>
                      </a:r>
                      <a:r>
                        <a:rPr lang="en-US" sz="1600" b="0" i="0" u="none" strike="noStrike" cap="none" baseline="0" dirty="0" smtClean="0">
                          <a:solidFill>
                            <a:schemeClr val="dk1"/>
                          </a:solidFill>
                          <a:latin typeface="+mn-lt"/>
                          <a:ea typeface="Arial"/>
                          <a:cs typeface="Arial"/>
                          <a:sym typeface="Arial"/>
                        </a:rPr>
                        <a:t> (the default; double-click activation, item does not change color).</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839454"/>
                  </a:ext>
                </a:extLst>
              </a:tr>
              <a:tr h="150571">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CheckBoxes</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Indicates whether items appear with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CheckBoxes</a:t>
                      </a:r>
                      <a:r>
                        <a:rPr lang="en-US" sz="16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true</a:t>
                      </a:r>
                      <a:r>
                        <a:rPr lang="en-US" sz="1600" b="0" i="0" u="none" strike="noStrike" cap="none" baseline="0" dirty="0" smtClean="0">
                          <a:solidFill>
                            <a:schemeClr val="dk1"/>
                          </a:solidFill>
                          <a:latin typeface="+mn-lt"/>
                          <a:ea typeface="Arial"/>
                          <a:cs typeface="Arial"/>
                          <a:sym typeface="Arial"/>
                        </a:rPr>
                        <a:t> displays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CheckBoxes</a:t>
                      </a:r>
                      <a:r>
                        <a:rPr lang="en-US" sz="1600" b="0" i="0" u="none" strike="noStrike" cap="none" baseline="0" dirty="0" smtClean="0">
                          <a:solidFill>
                            <a:schemeClr val="dk1"/>
                          </a:solidFill>
                          <a:latin typeface="+mn-lt"/>
                          <a:ea typeface="Arial"/>
                          <a:cs typeface="Arial"/>
                          <a:sym typeface="Arial"/>
                        </a:rPr>
                        <a:t>. The default is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false</a:t>
                      </a:r>
                      <a:r>
                        <a:rPr lang="en-US" sz="1600" b="0" i="0" u="none" strike="noStrike" cap="none" baseline="0" dirty="0" smtClean="0">
                          <a:solidFill>
                            <a:schemeClr val="dk1"/>
                          </a:solidFill>
                          <a:latin typeface="+mn-lt"/>
                          <a:ea typeface="Arial"/>
                          <a:cs typeface="Arial"/>
                          <a:sym typeface="Arial"/>
                        </a:rPr>
                        <a: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6019491"/>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LargeImageList</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Specifies the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ImageList</a:t>
                      </a:r>
                      <a:r>
                        <a:rPr lang="en-US" sz="1600" b="0" i="0" u="none" strike="noStrike" cap="none" baseline="0" dirty="0" smtClean="0">
                          <a:solidFill>
                            <a:schemeClr val="dk1"/>
                          </a:solidFill>
                          <a:latin typeface="+mn-lt"/>
                          <a:ea typeface="Arial"/>
                          <a:cs typeface="Arial"/>
                          <a:sym typeface="Arial"/>
                        </a:rPr>
                        <a:t> containing large icons for display.</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1035568"/>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Items</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Returns the collection of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ListViewItems</a:t>
                      </a:r>
                      <a:r>
                        <a:rPr lang="en-US" sz="1600" b="0" i="0" u="none" strike="noStrike" cap="none" baseline="0" dirty="0" smtClean="0">
                          <a:solidFill>
                            <a:schemeClr val="dk1"/>
                          </a:solidFill>
                          <a:latin typeface="+mn-lt"/>
                          <a:ea typeface="Arial"/>
                          <a:cs typeface="Arial"/>
                          <a:sym typeface="Arial"/>
                        </a:rPr>
                        <a:t> in the control.</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1706975"/>
                  </a:ext>
                </a:extLst>
              </a:tr>
              <a:tr h="150571">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MultiSelect</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Determines whether multiple selection is allowed. The default is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true</a:t>
                      </a:r>
                      <a:r>
                        <a:rPr lang="en-US" sz="1600" b="0" i="0" u="none" strike="noStrike" cap="none" baseline="0" dirty="0" smtClean="0">
                          <a:solidFill>
                            <a:schemeClr val="dk1"/>
                          </a:solidFill>
                          <a:latin typeface="+mn-lt"/>
                          <a:ea typeface="Arial"/>
                          <a:cs typeface="Arial"/>
                          <a:sym typeface="Arial"/>
                        </a:rPr>
                        <a:t>, which enables multiple selection.</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3282302"/>
                  </a:ext>
                </a:extLst>
              </a:tr>
            </a:tbl>
          </a:graphicData>
        </a:graphic>
      </p:graphicFrame>
    </p:spTree>
    <p:extLst>
      <p:ext uri="{BB962C8B-B14F-4D97-AF65-F5344CB8AC3E}">
        <p14:creationId xmlns:p14="http://schemas.microsoft.com/office/powerpoint/2010/main" val="91413032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12480" cy="1097279"/>
          </a:xfrm>
        </p:spPr>
        <p:txBody>
          <a:bodyPr/>
          <a:lstStyle/>
          <a:p>
            <a:r>
              <a:rPr lang="en-US" dirty="0"/>
              <a:t>Figure 15.29 </a:t>
            </a:r>
            <a:r>
              <a:rPr lang="en-US" dirty="0">
                <a:latin typeface="Consolas" panose="020B0609020204030204" pitchFamily="49" charset="0"/>
                <a:cs typeface="Consolas" panose="020B0609020204030204" pitchFamily="49" charset="0"/>
              </a:rPr>
              <a:t>ListView</a:t>
            </a:r>
            <a:r>
              <a:rPr lang="en-US" dirty="0"/>
              <a:t> Properties and </a:t>
            </a:r>
            <a:r>
              <a:rPr lang="en-US" dirty="0" smtClean="0"/>
              <a:t>Events </a:t>
            </a:r>
            <a:r>
              <a:rPr lang="en-US" sz="2000" b="0" dirty="0" smtClean="0"/>
              <a:t>(2 of 3)</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485204266"/>
              </p:ext>
            </p:extLst>
          </p:nvPr>
        </p:nvGraphicFramePr>
        <p:xfrm>
          <a:off x="594360" y="1640840"/>
          <a:ext cx="8168640" cy="4480560"/>
        </p:xfrm>
        <a:graphic>
          <a:graphicData uri="http://schemas.openxmlformats.org/drawingml/2006/table">
            <a:tbl>
              <a:tblPr firstRow="1" bandRow="1">
                <a:tableStyleId>{40F9630F-82C1-40B7-BC3A-925EFCFF5E92}</a:tableStyleId>
              </a:tblPr>
              <a:tblGrid>
                <a:gridCol w="2453640">
                  <a:extLst>
                    <a:ext uri="{9D8B030D-6E8A-4147-A177-3AD203B41FA5}">
                      <a16:colId xmlns:a16="http://schemas.microsoft.com/office/drawing/2014/main" val="2922145021"/>
                    </a:ext>
                  </a:extLst>
                </a:gridCol>
                <a:gridCol w="5715000">
                  <a:extLst>
                    <a:ext uri="{9D8B030D-6E8A-4147-A177-3AD203B41FA5}">
                      <a16:colId xmlns:a16="http://schemas.microsoft.com/office/drawing/2014/main" val="2527474046"/>
                    </a:ext>
                  </a:extLst>
                </a:gridCol>
              </a:tblGrid>
              <a:tr h="182826">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ListView </a:t>
                      </a:r>
                      <a:r>
                        <a:rPr lang="en-US" sz="1800" b="1" i="0" u="none" strike="noStrike" cap="none" baseline="0" dirty="0" smtClean="0">
                          <a:solidFill>
                            <a:schemeClr val="dk1"/>
                          </a:solidFill>
                          <a:latin typeface="+mn-lt"/>
                          <a:ea typeface="Arial"/>
                          <a:cs typeface="Arial"/>
                          <a:sym typeface="Arial"/>
                        </a:rPr>
                        <a:t>properties</a:t>
                      </a:r>
                    </a:p>
                    <a:p>
                      <a:r>
                        <a:rPr lang="en-US" sz="1800" b="1" i="0" u="none" strike="noStrike" cap="none" baseline="0" dirty="0" smtClean="0">
                          <a:solidFill>
                            <a:schemeClr val="dk1"/>
                          </a:solidFill>
                          <a:latin typeface="+mn-lt"/>
                          <a:ea typeface="Arial"/>
                          <a:cs typeface="Arial"/>
                          <a:sym typeface="Arial"/>
                        </a:rPr>
                        <a:t>and events</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5906197"/>
                  </a:ext>
                </a:extLst>
              </a:tr>
              <a:tr h="182826">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SelectedItems</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Returns the collection of selected items as a</a:t>
                      </a:r>
                    </a:p>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ListView.SelectedListViewItemCollection</a:t>
                      </a:r>
                      <a:r>
                        <a:rPr lang="en-US" sz="1800" b="0" i="0" u="none" strike="noStrike" cap="none" baseline="0" dirty="0" smtClean="0">
                          <a:solidFill>
                            <a:schemeClr val="dk1"/>
                          </a:solidFill>
                          <a:latin typeface="+mn-lt"/>
                          <a:ea typeface="Arial"/>
                          <a:cs typeface="Arial"/>
                          <a:sym typeface="Arial"/>
                        </a:rPr>
                        <a: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187261"/>
                  </a:ext>
                </a:extLst>
              </a:tr>
              <a:tr h="182826">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SmallImageList</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the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ImageList</a:t>
                      </a:r>
                      <a:r>
                        <a:rPr lang="en-US" sz="1800" b="0" i="0" u="none" strike="noStrike" cap="none" baseline="0" dirty="0" smtClean="0">
                          <a:solidFill>
                            <a:schemeClr val="dk1"/>
                          </a:solidFill>
                          <a:latin typeface="+mn-lt"/>
                          <a:ea typeface="Arial"/>
                          <a:cs typeface="Arial"/>
                          <a:sym typeface="Arial"/>
                        </a:rPr>
                        <a:t> containing small icons for display</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33993"/>
                  </a:ext>
                </a:extLst>
              </a:tr>
              <a:tr h="731303">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View</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Determines appearance of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ListViewItems</a:t>
                      </a:r>
                      <a:r>
                        <a:rPr lang="en-US" sz="1800" b="0" i="0" u="none" strike="noStrike" cap="none" baseline="0" dirty="0" smtClean="0">
                          <a:solidFill>
                            <a:schemeClr val="dk1"/>
                          </a:solidFill>
                          <a:latin typeface="+mn-lt"/>
                          <a:ea typeface="Arial"/>
                          <a:cs typeface="Arial"/>
                          <a:sym typeface="Arial"/>
                        </a:rPr>
                        <a:t>. Possible values are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LargeIcon</a:t>
                      </a:r>
                      <a:r>
                        <a:rPr lang="en-US" sz="1800" b="0" i="0" u="none" strike="noStrike" cap="none" baseline="0" dirty="0" smtClean="0">
                          <a:solidFill>
                            <a:schemeClr val="dk1"/>
                          </a:solidFill>
                          <a:latin typeface="+mn-lt"/>
                          <a:ea typeface="Arial"/>
                          <a:cs typeface="Arial"/>
                          <a:sym typeface="Arial"/>
                        </a:rPr>
                        <a:t> (the default; large icon displayed, items can be in multiple columns),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SmallIcon</a:t>
                      </a:r>
                      <a:r>
                        <a:rPr lang="en-US" sz="1800" b="0" i="0" u="none" strike="noStrike" cap="none" baseline="0" dirty="0" smtClean="0">
                          <a:solidFill>
                            <a:schemeClr val="dk1"/>
                          </a:solidFill>
                          <a:latin typeface="+mn-lt"/>
                          <a:ea typeface="Arial"/>
                          <a:cs typeface="Arial"/>
                          <a:sym typeface="Arial"/>
                        </a:rPr>
                        <a:t> (small icon displayed, items can be in multiple columns),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a:t>
                      </a:r>
                      <a:r>
                        <a:rPr lang="en-US" sz="1800" b="0" i="0" u="none" strike="noStrike" cap="none" baseline="0" dirty="0" smtClean="0">
                          <a:solidFill>
                            <a:schemeClr val="dk1"/>
                          </a:solidFill>
                          <a:latin typeface="+mn-lt"/>
                          <a:ea typeface="Arial"/>
                          <a:cs typeface="Arial"/>
                          <a:sym typeface="Arial"/>
                        </a:rPr>
                        <a:t> (small icons displayed, items appear in a single column),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Details</a:t>
                      </a:r>
                      <a:r>
                        <a:rPr lang="en-US" sz="1800" b="0" i="0" u="none" strike="noStrike" cap="none" baseline="0" dirty="0" smtClean="0">
                          <a:solidFill>
                            <a:schemeClr val="dk1"/>
                          </a:solidFill>
                          <a:latin typeface="+mn-lt"/>
                          <a:ea typeface="Arial"/>
                          <a:cs typeface="Arial"/>
                          <a:sym typeface="Arial"/>
                        </a:rPr>
                        <a:t> (like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a:t>
                      </a:r>
                      <a:r>
                        <a:rPr lang="en-US" sz="1800" b="0" i="0" u="none" strike="noStrike" cap="none" baseline="0" dirty="0" smtClean="0">
                          <a:solidFill>
                            <a:schemeClr val="dk1"/>
                          </a:solidFill>
                          <a:latin typeface="+mn-lt"/>
                          <a:ea typeface="Arial"/>
                          <a:cs typeface="Arial"/>
                          <a:sym typeface="Arial"/>
                        </a:rPr>
                        <a:t>, but multiple columns of information can be displayed per item) and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Tile</a:t>
                      </a:r>
                      <a:r>
                        <a:rPr lang="en-US" sz="1800" b="0" i="0" u="none" strike="noStrike" cap="none" baseline="0" dirty="0" smtClean="0">
                          <a:solidFill>
                            <a:schemeClr val="dk1"/>
                          </a:solidFill>
                          <a:latin typeface="+mn-lt"/>
                          <a:ea typeface="Arial"/>
                          <a:cs typeface="Arial"/>
                          <a:sym typeface="Arial"/>
                        </a:rPr>
                        <a:t> (large icons displayed, information provided to right of icon).</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1290817"/>
                  </a:ext>
                </a:extLst>
              </a:tr>
            </a:tbl>
          </a:graphicData>
        </a:graphic>
      </p:graphicFrame>
    </p:spTree>
    <p:extLst>
      <p:ext uri="{BB962C8B-B14F-4D97-AF65-F5344CB8AC3E}">
        <p14:creationId xmlns:p14="http://schemas.microsoft.com/office/powerpoint/2010/main" val="8958812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66760" cy="1097279"/>
          </a:xfrm>
        </p:spPr>
        <p:txBody>
          <a:bodyPr/>
          <a:lstStyle/>
          <a:p>
            <a:r>
              <a:rPr lang="en-US" dirty="0"/>
              <a:t>Figure 15.29 </a:t>
            </a:r>
            <a:r>
              <a:rPr lang="en-US" dirty="0">
                <a:latin typeface="Consolas" panose="020B0609020204030204" pitchFamily="49" charset="0"/>
                <a:cs typeface="Consolas" panose="020B0609020204030204" pitchFamily="49" charset="0"/>
              </a:rPr>
              <a:t>ListView</a:t>
            </a:r>
            <a:r>
              <a:rPr lang="en-US" dirty="0"/>
              <a:t> Properties and </a:t>
            </a:r>
            <a:r>
              <a:rPr lang="en-US" dirty="0" smtClean="0"/>
              <a:t>Events </a:t>
            </a:r>
            <a:r>
              <a:rPr lang="en-US" sz="2000" b="0" dirty="0" smtClean="0"/>
              <a:t>(3 of 3)</a:t>
            </a:r>
            <a:endParaRPr lang="en-US" sz="2000" b="0" dirty="0"/>
          </a:p>
        </p:txBody>
      </p:sp>
      <p:sp>
        <p:nvSpPr>
          <p:cNvPr id="3" name="Text Placeholder 2"/>
          <p:cNvSpPr>
            <a:spLocks noGrp="1"/>
          </p:cNvSpPr>
          <p:nvPr>
            <p:ph type="body" idx="1"/>
          </p:nvPr>
        </p:nvSpPr>
        <p:spPr>
          <a:xfrm>
            <a:off x="457200" y="1600201"/>
            <a:ext cx="8229600" cy="426720"/>
          </a:xfrm>
        </p:spPr>
        <p:txBody>
          <a:bodyPr/>
          <a:lstStyle/>
          <a:p>
            <a:pPr marL="0" indent="0">
              <a:buNone/>
            </a:pPr>
            <a:r>
              <a:rPr lang="en-US" sz="2400" b="1" dirty="0" smtClean="0">
                <a:latin typeface="+mn-lt"/>
              </a:rPr>
              <a:t>Common Events</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493753646"/>
              </p:ext>
            </p:extLst>
          </p:nvPr>
        </p:nvGraphicFramePr>
        <p:xfrm>
          <a:off x="457200" y="2314472"/>
          <a:ext cx="8229600" cy="2743200"/>
        </p:xfrm>
        <a:graphic>
          <a:graphicData uri="http://schemas.openxmlformats.org/drawingml/2006/table">
            <a:tbl>
              <a:tblPr firstRow="1" bandRow="1">
                <a:tableStyleId>{40F9630F-82C1-40B7-BC3A-925EFCFF5E92}</a:tableStyleId>
              </a:tblPr>
              <a:tblGrid>
                <a:gridCol w="2438400">
                  <a:extLst>
                    <a:ext uri="{9D8B030D-6E8A-4147-A177-3AD203B41FA5}">
                      <a16:colId xmlns:a16="http://schemas.microsoft.com/office/drawing/2014/main" val="4159184180"/>
                    </a:ext>
                  </a:extLst>
                </a:gridCol>
                <a:gridCol w="5791200">
                  <a:extLst>
                    <a:ext uri="{9D8B030D-6E8A-4147-A177-3AD203B41FA5}">
                      <a16:colId xmlns:a16="http://schemas.microsoft.com/office/drawing/2014/main" val="3066553702"/>
                    </a:ext>
                  </a:extLst>
                </a:gridCol>
              </a:tblGrid>
              <a:tr h="205124">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ListView</a:t>
                      </a:r>
                      <a:r>
                        <a:rPr lang="en-US" sz="1800" b="1" i="0" u="none" strike="noStrike" cap="none" baseline="0" dirty="0" smtClean="0">
                          <a:solidFill>
                            <a:schemeClr val="dk1"/>
                          </a:solidFill>
                          <a:latin typeface="+mn-lt"/>
                          <a:ea typeface="Arial"/>
                          <a:cs typeface="Arial"/>
                          <a:sym typeface="Arial"/>
                        </a:rPr>
                        <a:t> properties</a:t>
                      </a:r>
                    </a:p>
                    <a:p>
                      <a:r>
                        <a:rPr lang="en-US" sz="1800" b="1" i="0" u="none" strike="noStrike" cap="none" baseline="0" dirty="0" smtClean="0">
                          <a:solidFill>
                            <a:schemeClr val="dk1"/>
                          </a:solidFill>
                          <a:latin typeface="+mn-lt"/>
                          <a:ea typeface="Arial"/>
                          <a:cs typeface="Arial"/>
                          <a:sym typeface="Arial"/>
                        </a:rPr>
                        <a:t>and events</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1673220"/>
                  </a:ext>
                </a:extLst>
              </a:tr>
              <a:tr h="205124">
                <a:tc>
                  <a:txBody>
                    <a:bodyPr/>
                    <a:lstStyle/>
                    <a:p>
                      <a:r>
                        <a:rPr lang="en-US" sz="1800" b="0" i="0" u="none" strike="noStrike" cap="none" baseline="0" dirty="0" smtClean="0">
                          <a:solidFill>
                            <a:schemeClr val="dk1"/>
                          </a:solidFill>
                          <a:latin typeface="+mn-lt"/>
                          <a:ea typeface="Arial"/>
                          <a:cs typeface="Arial"/>
                          <a:sym typeface="Arial"/>
                        </a:rPr>
                        <a:t>Click</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Generated when an item is clicked. This is the default event.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0017468"/>
                  </a:ext>
                </a:extLst>
              </a:tr>
              <a:tr h="468855">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ItemActivate</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Generated when an item in the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ListView</a:t>
                      </a:r>
                      <a:r>
                        <a:rPr lang="en-US" sz="1800" b="0" i="0" u="none" strike="noStrike" cap="none" baseline="0" dirty="0" smtClean="0">
                          <a:solidFill>
                            <a:schemeClr val="dk1"/>
                          </a:solidFill>
                          <a:latin typeface="+mn-lt"/>
                          <a:ea typeface="Arial"/>
                          <a:cs typeface="Arial"/>
                          <a:sym typeface="Arial"/>
                        </a:rPr>
                        <a:t> is activated (clicked or double clicked). Does not contain the specifics of which item is activated—you can use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SelectedItems</a:t>
                      </a:r>
                      <a:r>
                        <a:rPr lang="en-US" sz="1800" b="0" i="0" u="none" strike="noStrike" cap="none" baseline="0" dirty="0" smtClean="0">
                          <a:solidFill>
                            <a:schemeClr val="dk1"/>
                          </a:solidFill>
                          <a:latin typeface="+mn-lt"/>
                          <a:ea typeface="Arial"/>
                          <a:cs typeface="Arial"/>
                          <a:sym typeface="Arial"/>
                        </a:rPr>
                        <a:t> or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SelectedIndices</a:t>
                      </a:r>
                      <a:r>
                        <a:rPr lang="en-US" sz="1800" b="0" i="0" u="none" strike="noStrike" cap="none" baseline="0" dirty="0" smtClean="0">
                          <a:solidFill>
                            <a:schemeClr val="dk1"/>
                          </a:solidFill>
                          <a:latin typeface="+mn-lt"/>
                          <a:ea typeface="Arial"/>
                          <a:cs typeface="Arial"/>
                          <a:sym typeface="Arial"/>
                        </a:rPr>
                        <a:t> to determine this.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90365977"/>
                  </a:ext>
                </a:extLst>
              </a:tr>
            </a:tbl>
          </a:graphicData>
        </a:graphic>
      </p:graphicFrame>
    </p:spTree>
    <p:extLst>
      <p:ext uri="{BB962C8B-B14F-4D97-AF65-F5344CB8AC3E}">
        <p14:creationId xmlns:p14="http://schemas.microsoft.com/office/powerpoint/2010/main" val="142636661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15.10 </a:t>
            </a:r>
            <a:r>
              <a:rPr lang="en-US" dirty="0" smtClean="0">
                <a:latin typeface="Consolas" panose="020B0609020204030204" pitchFamily="49" charset="0"/>
                <a:cs typeface="Consolas" panose="020B0609020204030204" pitchFamily="49" charset="0"/>
              </a:rPr>
              <a:t>ListView</a:t>
            </a:r>
            <a:r>
              <a:rPr lang="en-US" dirty="0" smtClean="0">
                <a:latin typeface="Times New Roman" panose="02020603050405020304" pitchFamily="18" charset="0"/>
                <a:cs typeface="Times New Roman" panose="02020603050405020304" pitchFamily="18" charset="0"/>
              </a:rPr>
              <a:t> Control </a:t>
            </a:r>
            <a:r>
              <a:rPr lang="en-US" sz="2000" b="0" dirty="0" smtClean="0">
                <a:latin typeface="Times New Roman" panose="02020603050405020304" pitchFamily="18" charset="0"/>
                <a:cs typeface="Times New Roman" panose="02020603050405020304" pitchFamily="18" charset="0"/>
              </a:rPr>
              <a:t>(2 of 4)</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a:latin typeface="Consolas" panose="020B0609020204030204" pitchFamily="49" charset="0"/>
                <a:cs typeface="Consolas" panose="020B0609020204030204" pitchFamily="49" charset="0"/>
              </a:rPr>
              <a:t>ListView</a:t>
            </a:r>
            <a:r>
              <a:rPr lang="en-US" altLang="en-US" sz="2400" dirty="0">
                <a:latin typeface="+mn-lt"/>
              </a:rPr>
              <a:t> allows you to define the images used as icons for items.</a:t>
            </a:r>
          </a:p>
          <a:p>
            <a:r>
              <a:rPr lang="en-US" altLang="en-US" sz="2400" dirty="0">
                <a:latin typeface="+mn-lt"/>
              </a:rPr>
              <a:t>Create a </a:t>
            </a:r>
            <a:r>
              <a:rPr lang="en-US" altLang="en-US" sz="2400" dirty="0">
                <a:latin typeface="Consolas" panose="020B0609020204030204" pitchFamily="49" charset="0"/>
                <a:cs typeface="Consolas" panose="020B0609020204030204" pitchFamily="49" charset="0"/>
              </a:rPr>
              <a:t>ListView</a:t>
            </a:r>
            <a:r>
              <a:rPr lang="en-US" altLang="en-US" sz="2400" dirty="0">
                <a:latin typeface="+mn-lt"/>
              </a:rPr>
              <a:t>,</a:t>
            </a:r>
            <a:r>
              <a:rPr lang="en-US" altLang="en-US" sz="2400" b="1" dirty="0">
                <a:latin typeface="+mn-lt"/>
              </a:rPr>
              <a:t> </a:t>
            </a:r>
            <a:r>
              <a:rPr lang="en-US" altLang="en-US" sz="2400" dirty="0">
                <a:latin typeface="+mn-lt"/>
              </a:rPr>
              <a:t>then select the </a:t>
            </a:r>
            <a:r>
              <a:rPr lang="en-US" altLang="en-US" sz="2400" dirty="0">
                <a:latin typeface="Consolas" panose="020B0609020204030204" pitchFamily="49" charset="0"/>
                <a:cs typeface="Consolas" panose="020B0609020204030204" pitchFamily="49" charset="0"/>
              </a:rPr>
              <a:t>Images</a:t>
            </a:r>
            <a:r>
              <a:rPr lang="en-US" altLang="en-US" sz="2400" dirty="0">
                <a:latin typeface="+mn-lt"/>
              </a:rPr>
              <a:t> property in the Properties window to display the </a:t>
            </a:r>
            <a:r>
              <a:rPr lang="en-US" altLang="en-US" sz="2400" b="1" dirty="0">
                <a:latin typeface="+mn-lt"/>
              </a:rPr>
              <a:t>Image Collection Editor </a:t>
            </a:r>
            <a:r>
              <a:rPr lang="en-US" altLang="en-US" sz="2400" dirty="0">
                <a:latin typeface="+mn-lt"/>
              </a:rPr>
              <a:t>(</a:t>
            </a:r>
            <a:r>
              <a:rPr lang="en-US" altLang="en-US" sz="2400" dirty="0" smtClean="0">
                <a:latin typeface="+mn-lt"/>
              </a:rPr>
              <a:t>Figure</a:t>
            </a:r>
            <a:r>
              <a:rPr lang="en-US" altLang="en-US" sz="2400" dirty="0">
                <a:latin typeface="+mn-lt"/>
              </a:rPr>
              <a:t> 15.30).</a:t>
            </a:r>
          </a:p>
          <a:p>
            <a:r>
              <a:rPr lang="en-US" altLang="en-US" sz="2400" dirty="0">
                <a:latin typeface="+mn-lt"/>
              </a:rPr>
              <a:t>Adding images this way embeds them into the app</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33723723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15.30 Images Collection Editor Window for an </a:t>
            </a:r>
            <a:r>
              <a:rPr lang="en-US" dirty="0">
                <a:latin typeface="Consolas" panose="020B0609020204030204" pitchFamily="49" charset="0"/>
                <a:cs typeface="Consolas" panose="020B0609020204030204" pitchFamily="49" charset="0"/>
              </a:rPr>
              <a:t>ImageList</a:t>
            </a:r>
            <a:r>
              <a:rPr lang="en-US" dirty="0"/>
              <a:t> Component</a:t>
            </a:r>
          </a:p>
        </p:txBody>
      </p:sp>
      <p:pic>
        <p:nvPicPr>
          <p:cNvPr id="4" name="Picture 3" descr="The images collection editor. The images collection editor contains the title bar, a display area for members, and a text area to display the properties of the member selected. Beneath the members area are two buttons, add and remove. Under the properties area are two buttons, ok and cancel. Between the two text areas are two buttons, an up arrow and a down arro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46" y="1950517"/>
            <a:ext cx="7577507" cy="3465575"/>
          </a:xfrm>
          <a:prstGeom prst="rect">
            <a:avLst/>
          </a:prstGeom>
        </p:spPr>
      </p:pic>
    </p:spTree>
    <p:extLst>
      <p:ext uri="{BB962C8B-B14F-4D97-AF65-F5344CB8AC3E}">
        <p14:creationId xmlns:p14="http://schemas.microsoft.com/office/powerpoint/2010/main" val="321461571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15.10 </a:t>
            </a:r>
            <a:r>
              <a:rPr lang="en-US" dirty="0" smtClean="0">
                <a:latin typeface="Consolas" panose="020B0609020204030204" pitchFamily="49" charset="0"/>
                <a:cs typeface="Consolas" panose="020B0609020204030204" pitchFamily="49" charset="0"/>
              </a:rPr>
              <a:t>ListView</a:t>
            </a:r>
            <a:r>
              <a:rPr lang="en-US" dirty="0" smtClean="0">
                <a:latin typeface="Times New Roman" panose="02020603050405020304" pitchFamily="18" charset="0"/>
                <a:cs typeface="Times New Roman" panose="02020603050405020304" pitchFamily="18" charset="0"/>
              </a:rPr>
              <a:t> </a:t>
            </a:r>
            <a:r>
              <a:rPr lang="en-US" dirty="0" smtClean="0"/>
              <a:t>Control </a:t>
            </a:r>
            <a:r>
              <a:rPr lang="en-US" sz="2000" b="0" dirty="0" smtClean="0"/>
              <a:t>(3 of 4)</a:t>
            </a:r>
            <a:r>
              <a:rPr lang="en-US" dirty="0" smtClean="0"/>
              <a:t> </a:t>
            </a:r>
            <a:endParaRPr lang="en-US" dirty="0"/>
          </a:p>
        </p:txBody>
      </p:sp>
      <p:sp>
        <p:nvSpPr>
          <p:cNvPr id="3" name="Text Placeholder 2"/>
          <p:cNvSpPr>
            <a:spLocks noGrp="1"/>
          </p:cNvSpPr>
          <p:nvPr>
            <p:ph type="body" idx="1"/>
          </p:nvPr>
        </p:nvSpPr>
        <p:spPr/>
        <p:txBody>
          <a:bodyPr/>
          <a:lstStyle/>
          <a:p>
            <a:r>
              <a:rPr lang="en-US" altLang="en-US" sz="2400" dirty="0">
                <a:latin typeface="+mn-lt"/>
              </a:rPr>
              <a:t>Set property </a:t>
            </a:r>
            <a:r>
              <a:rPr lang="en-US" altLang="en-US" sz="2400" dirty="0">
                <a:latin typeface="Consolas" panose="020B0609020204030204" pitchFamily="49" charset="0"/>
                <a:cs typeface="Consolas" panose="020B0609020204030204" pitchFamily="49" charset="0"/>
              </a:rPr>
              <a:t>SmallImageList</a:t>
            </a:r>
            <a:r>
              <a:rPr lang="en-US" altLang="en-US" sz="2400" dirty="0">
                <a:latin typeface="+mn-lt"/>
              </a:rPr>
              <a:t> of the </a:t>
            </a:r>
            <a:r>
              <a:rPr lang="en-US" altLang="en-US" sz="2400" dirty="0">
                <a:latin typeface="Consolas" panose="020B0609020204030204" pitchFamily="49" charset="0"/>
                <a:cs typeface="Consolas" panose="020B0609020204030204" pitchFamily="49" charset="0"/>
              </a:rPr>
              <a:t>ListView</a:t>
            </a:r>
            <a:r>
              <a:rPr lang="en-US" altLang="en-US" sz="2400" dirty="0">
                <a:latin typeface="+mn-lt"/>
              </a:rPr>
              <a:t> to the new </a:t>
            </a:r>
            <a:r>
              <a:rPr lang="en-US" altLang="en-US" sz="2400" dirty="0">
                <a:latin typeface="Consolas" panose="020B0609020204030204" pitchFamily="49" charset="0"/>
                <a:cs typeface="Consolas" panose="020B0609020204030204" pitchFamily="49" charset="0"/>
              </a:rPr>
              <a:t>ImageList</a:t>
            </a:r>
            <a:r>
              <a:rPr lang="en-US" altLang="en-US" sz="2400" dirty="0">
                <a:latin typeface="+mn-lt"/>
              </a:rPr>
              <a:t> object.</a:t>
            </a:r>
          </a:p>
          <a:p>
            <a:r>
              <a:rPr lang="en-US" altLang="en-US" sz="2400" dirty="0">
                <a:latin typeface="+mn-lt"/>
              </a:rPr>
              <a:t>Property </a:t>
            </a:r>
            <a:r>
              <a:rPr lang="en-US" altLang="en-US" sz="2400" dirty="0">
                <a:latin typeface="Consolas" panose="020B0609020204030204" pitchFamily="49" charset="0"/>
                <a:cs typeface="Consolas" panose="020B0609020204030204" pitchFamily="49" charset="0"/>
              </a:rPr>
              <a:t>SmallImageList</a:t>
            </a:r>
            <a:r>
              <a:rPr lang="en-US" altLang="en-US" sz="2400" dirty="0">
                <a:latin typeface="+mn-lt"/>
              </a:rPr>
              <a:t> specifies the image list for the small icons.</a:t>
            </a:r>
          </a:p>
          <a:p>
            <a:r>
              <a:rPr lang="en-US" altLang="en-US" sz="2400" dirty="0">
                <a:latin typeface="+mn-lt"/>
              </a:rPr>
              <a:t>Property </a:t>
            </a:r>
            <a:r>
              <a:rPr lang="en-US" altLang="en-US" sz="2400" dirty="0">
                <a:latin typeface="Consolas" panose="020B0609020204030204" pitchFamily="49" charset="0"/>
                <a:cs typeface="Consolas" panose="020B0609020204030204" pitchFamily="49" charset="0"/>
              </a:rPr>
              <a:t>LargeImageList</a:t>
            </a:r>
            <a:r>
              <a:rPr lang="en-US" altLang="en-US" sz="2400" dirty="0">
                <a:latin typeface="+mn-lt"/>
              </a:rPr>
              <a:t> sets the </a:t>
            </a:r>
            <a:r>
              <a:rPr lang="en-US" altLang="en-US" sz="2400" dirty="0">
                <a:latin typeface="Consolas" panose="020B0609020204030204" pitchFamily="49" charset="0"/>
                <a:cs typeface="Consolas" panose="020B0609020204030204" pitchFamily="49" charset="0"/>
              </a:rPr>
              <a:t>ImageList</a:t>
            </a:r>
            <a:r>
              <a:rPr lang="en-US" altLang="en-US" sz="2400" dirty="0">
                <a:latin typeface="+mn-lt"/>
              </a:rPr>
              <a:t> for large icons.</a:t>
            </a:r>
          </a:p>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ListViewTestForm</a:t>
            </a:r>
            <a:r>
              <a:rPr lang="en-US" altLang="en-US" sz="2400" dirty="0">
                <a:latin typeface="+mn-lt"/>
              </a:rPr>
              <a:t> (</a:t>
            </a:r>
            <a:r>
              <a:rPr lang="en-US" altLang="en-US" sz="2400" dirty="0" smtClean="0">
                <a:latin typeface="+mn-lt"/>
              </a:rPr>
              <a:t>Figure</a:t>
            </a:r>
            <a:r>
              <a:rPr lang="en-US" altLang="en-US" sz="2400" dirty="0">
                <a:latin typeface="+mn-lt"/>
              </a:rPr>
              <a:t> 15.31) displays files and folders in a </a:t>
            </a:r>
            <a:r>
              <a:rPr lang="en-US" altLang="en-US" sz="2400" dirty="0">
                <a:latin typeface="Consolas" panose="020B0609020204030204" pitchFamily="49" charset="0"/>
                <a:cs typeface="Consolas" panose="020B0609020204030204" pitchFamily="49" charset="0"/>
              </a:rPr>
              <a:t>ListView</a:t>
            </a:r>
            <a:r>
              <a:rPr lang="en-US" altLang="en-US" sz="2400" dirty="0">
                <a:latin typeface="+mn-lt"/>
              </a:rPr>
              <a:t>.</a:t>
            </a:r>
          </a:p>
          <a:p>
            <a:r>
              <a:rPr lang="en-US" altLang="en-US" sz="2400" dirty="0">
                <a:latin typeface="+mn-lt"/>
              </a:rPr>
              <a:t>If a file or folder is inaccessible because of permission settings, a </a:t>
            </a:r>
            <a:r>
              <a:rPr lang="en-US" altLang="en-US" sz="2400" dirty="0">
                <a:latin typeface="Consolas" panose="020B0609020204030204" pitchFamily="49" charset="0"/>
                <a:cs typeface="Consolas" panose="020B0609020204030204" pitchFamily="49" charset="0"/>
              </a:rPr>
              <a:t>MessageBox</a:t>
            </a:r>
            <a:r>
              <a:rPr lang="en-US" altLang="en-US" sz="2400" dirty="0">
                <a:latin typeface="+mn-lt"/>
              </a:rPr>
              <a:t> appears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7229303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15.2 Menus </a:t>
            </a:r>
            <a:r>
              <a:rPr lang="en-US" sz="2000" b="0" dirty="0" smtClean="0"/>
              <a:t>(4 of 8)</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Menus can have </a:t>
            </a:r>
            <a:r>
              <a:rPr lang="en-US" altLang="en-US" sz="2400" b="1" dirty="0">
                <a:latin typeface="+mn-lt"/>
              </a:rPr>
              <a:t>Alt</a:t>
            </a:r>
            <a:r>
              <a:rPr lang="en-US" altLang="en-US" sz="2400" dirty="0">
                <a:latin typeface="+mn-lt"/>
              </a:rPr>
              <a:t> key shortcuts which are accessed by pressing </a:t>
            </a:r>
            <a:r>
              <a:rPr lang="en-US" altLang="en-US" sz="2400" b="1" dirty="0">
                <a:latin typeface="+mn-lt"/>
              </a:rPr>
              <a:t>Alt</a:t>
            </a:r>
            <a:r>
              <a:rPr lang="en-US" altLang="en-US" sz="2400" dirty="0">
                <a:latin typeface="+mn-lt"/>
              </a:rPr>
              <a:t> and the underlined letter.</a:t>
            </a:r>
          </a:p>
          <a:p>
            <a:r>
              <a:rPr lang="en-US" altLang="en-US" sz="2400" dirty="0">
                <a:latin typeface="+mn-lt"/>
              </a:rPr>
              <a:t>To make the </a:t>
            </a:r>
            <a:r>
              <a:rPr lang="en-US" altLang="en-US" sz="2400" b="1" dirty="0">
                <a:latin typeface="+mn-lt"/>
              </a:rPr>
              <a:t>File</a:t>
            </a:r>
            <a:r>
              <a:rPr lang="en-US" altLang="en-US" sz="2400" dirty="0">
                <a:latin typeface="+mn-lt"/>
              </a:rPr>
              <a:t> menu item have a key shortcut, type </a:t>
            </a:r>
            <a:r>
              <a:rPr lang="en-US" altLang="en-US" sz="2400" dirty="0">
                <a:latin typeface="Consolas" panose="020B0609020204030204" pitchFamily="49" charset="0"/>
                <a:cs typeface="Consolas" panose="020B0609020204030204" pitchFamily="49" charset="0"/>
              </a:rPr>
              <a:t>&amp;File</a:t>
            </a:r>
            <a:r>
              <a:rPr lang="en-US" altLang="en-US" sz="2400" dirty="0">
                <a:latin typeface="+mn-lt"/>
              </a:rPr>
              <a:t>.</a:t>
            </a:r>
          </a:p>
          <a:p>
            <a:r>
              <a:rPr lang="en-US" altLang="en-US" sz="2400" dirty="0">
                <a:latin typeface="+mn-lt"/>
              </a:rPr>
              <a:t>The letter </a:t>
            </a:r>
            <a:r>
              <a:rPr lang="en-US" altLang="en-US" sz="2400" dirty="0">
                <a:latin typeface="Consolas" panose="020B0609020204030204" pitchFamily="49" charset="0"/>
                <a:cs typeface="Consolas" panose="020B0609020204030204" pitchFamily="49" charset="0"/>
              </a:rPr>
              <a:t>F</a:t>
            </a:r>
            <a:r>
              <a:rPr lang="en-US" altLang="en-US" sz="2400" dirty="0">
                <a:latin typeface="+mn-lt"/>
              </a:rPr>
              <a:t> is underlined to indicate that it’s a shortcut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7125370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15.31 Displaying Directories and Their Contents in a </a:t>
            </a:r>
            <a:r>
              <a:rPr lang="en-US" dirty="0" smtClean="0">
                <a:latin typeface="Consolas" panose="020B0609020204030204" pitchFamily="49" charset="0"/>
                <a:cs typeface="Consolas" panose="020B0609020204030204" pitchFamily="49" charset="0"/>
              </a:rPr>
              <a:t>ListView</a:t>
            </a:r>
            <a:r>
              <a:rPr lang="en-US" sz="3000" dirty="0" smtClean="0"/>
              <a:t> </a:t>
            </a:r>
            <a:r>
              <a:rPr lang="en-US" sz="2000" b="0" dirty="0" smtClean="0"/>
              <a:t>(1 of 8)</a:t>
            </a:r>
            <a:endParaRPr lang="en-US" sz="2000" b="0" dirty="0"/>
          </a:p>
        </p:txBody>
      </p:sp>
      <p:pic>
        <p:nvPicPr>
          <p:cNvPr id="4" name="Picture 3" descr="Program code. Line 1: forward slash, forward slash, f i g, period, 15, period, 31, colon, list view test form, period, c s. Line 2: forward slash, forward slash, displaying directories and their contents in a list view, period. Line 3: using system, semicolon. Line 4: using system, period, windows, period, forms, semicolon. Line 5: using system, period, i o, semicolon. Line 6: blank. Line 7: namespace list view, test. Line 8: left brace. Line 9, indented once: forward slash, forward slash, form contains a list view, which displays. Line 10, indented once: forward slash, forward slash, folders and files in a directory. Line 11, indented once: public partial class list view test form, colon, form. Line 12, indented once: left brace. Line 13, indented twice: forward slash, forward slash, store current directory. Line 14, indented twice: string current directory = directory, period, get current directory, left parenthesis, right parenthesis, semicolon. Line 15, indented twice: blank. Line 16, indented twice: forward slash, forward slash, constructor. Line 17, indented twice: public list view test form, left parenthesis, right parenthesis. Line 18, indented twice: left brace. Line 19, indented three times: initialize component, left parenthesis, right parenthesis, semicolon. Line 20,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23" y="1615612"/>
            <a:ext cx="7642553" cy="4186792"/>
          </a:xfrm>
          <a:prstGeom prst="rect">
            <a:avLst/>
          </a:prstGeom>
        </p:spPr>
      </p:pic>
    </p:spTree>
    <p:extLst>
      <p:ext uri="{BB962C8B-B14F-4D97-AF65-F5344CB8AC3E}">
        <p14:creationId xmlns:p14="http://schemas.microsoft.com/office/powerpoint/2010/main" val="125300072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15.31 Displaying Directories and Their Contents in a </a:t>
            </a:r>
            <a:r>
              <a:rPr lang="en-US" dirty="0" smtClean="0">
                <a:latin typeface="Consolas" panose="020B0609020204030204" pitchFamily="49" charset="0"/>
                <a:cs typeface="Consolas" panose="020B0609020204030204" pitchFamily="49" charset="0"/>
              </a:rPr>
              <a:t>ListView</a:t>
            </a:r>
            <a:r>
              <a:rPr lang="en-US" sz="3000" dirty="0" smtClean="0"/>
              <a:t> </a:t>
            </a:r>
            <a:r>
              <a:rPr lang="en-US" sz="2000" b="0" dirty="0" smtClean="0"/>
              <a:t>(2 of 8)</a:t>
            </a:r>
            <a:endParaRPr lang="en-US" sz="2000" b="0" dirty="0"/>
          </a:p>
        </p:txBody>
      </p:sp>
      <p:pic>
        <p:nvPicPr>
          <p:cNvPr id="7" name="Picture 6" descr="Line 21: blank. Line 22, indented twice: forward slash, forward slash, browse directory user clicked or go up one level. Line 23, indented twice: private void browser list view, underscore, click, left parenthesis, object sender, comma, event a r g s, e, right parenthesis. Line 24, indented twice: left brace. Line 25, indented three times: forward slash, forward slash, ensure an item is selected. Line 26, indented three times: if, left parenthesis, browser list view, period, selected items, period, count exclamation point = 0, right parenthesis. Line 27, indented three times: left brace. Line 28, indented four times: forward slash, forward slash, if first item selected, comma, go up one level. Line 29, indented four times: if, left parenthesis, browser list view, period, items left bracket 0 right bracket, period, selected, right parenthesis. Line 30, indented four times: left brace. Line 31, indented five times: forward slash, forward slash, create directory info object for directory. Line 32, indented five times: directory info directory object =. Line 33, indented six times: new directory info, left parenthesis, current directory, right parenthesis, semicolon. Line 34: blank. Line 35, indented five times: forward slash, forward slash, if directory has parent, comma, load it. Line 36, indented five times: if, left parenthesis, directory object, period, parent exclamation point = null, right parenthesis. Line 37, indented five times: left brace. Line 38, indented six times: load files in directory, left parenthesis, directory object, period, parent, period, full name, right parenthesis, semicolon. Line 39, indented five times: right brace. Line 40, indented four times: right brace. Line 41: blank."/>
          <p:cNvPicPr>
            <a:picLocks noChangeAspect="1"/>
          </p:cNvPicPr>
          <p:nvPr/>
        </p:nvPicPr>
        <p:blipFill>
          <a:blip r:embed="rId2"/>
          <a:stretch>
            <a:fillRect/>
          </a:stretch>
        </p:blipFill>
        <p:spPr>
          <a:xfrm>
            <a:off x="764262" y="1602865"/>
            <a:ext cx="7615476" cy="4514847"/>
          </a:xfrm>
          <a:prstGeom prst="rect">
            <a:avLst/>
          </a:prstGeom>
        </p:spPr>
      </p:pic>
    </p:spTree>
    <p:extLst>
      <p:ext uri="{BB962C8B-B14F-4D97-AF65-F5344CB8AC3E}">
        <p14:creationId xmlns:p14="http://schemas.microsoft.com/office/powerpoint/2010/main" val="303466311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15.31 Displaying Directories and Their Contents in a </a:t>
            </a:r>
            <a:r>
              <a:rPr lang="en-US" dirty="0" smtClean="0">
                <a:latin typeface="Consolas" panose="020B0609020204030204" pitchFamily="49" charset="0"/>
                <a:cs typeface="Consolas" panose="020B0609020204030204" pitchFamily="49" charset="0"/>
              </a:rPr>
              <a:t>ListView</a:t>
            </a:r>
            <a:r>
              <a:rPr lang="en-US" sz="3000" dirty="0" smtClean="0"/>
              <a:t> </a:t>
            </a:r>
            <a:r>
              <a:rPr lang="en-US" sz="2000" b="0" dirty="0" smtClean="0"/>
              <a:t>(3 of 8)</a:t>
            </a:r>
            <a:endParaRPr lang="en-US" sz="2000" b="0" dirty="0"/>
          </a:p>
        </p:txBody>
      </p:sp>
      <p:pic>
        <p:nvPicPr>
          <p:cNvPr id="7" name="Picture 6" descr="Line 42, indented four times: forward slash, forward slash, selected directory or file. Line 43, indented four times: else. Line 44, indented four times: left brace. Line 45, indented five times: forward slash, forward slash, directory or file chosen. Line 46, indented five times: string chosen = browser list view, period, selected items left bracket 0 right bracket, period, text, semicolon. Line 47, indented five times: blank. Line 48, indented five times: forward slash, forward slash, if item selected is directory, comma, load selected directory. Line 49, indented five times: if, left parenthesis, directory, period, exists, left parenthesis. Line 50, indented six times: path, period, combine, left parenthesis, current directory, comma, chosen, right parenthesis, right parenthesis, right parenthesis. Line 51, indented five times: left brace. Line 52, indented six times: load files in directory, left parenthesis. Line 53, indented seven times: path, period, combine, left parenthesis, current directory, comma, chosen, right parenthesis, right parenthesis, semicolon. Line 54, indented five times: right brace. Line 55, indented four times: right brace. Line 56: blank. Line 57, indented four times: forward slash, forward slash, update display label. Line 58, indented four times: display label, period, text = current directory, semicolon. Line 59, indented three times: right brace. Line 60, indented twice: right brace. Line 61: blank."/>
          <p:cNvPicPr>
            <a:picLocks noChangeAspect="1"/>
          </p:cNvPicPr>
          <p:nvPr/>
        </p:nvPicPr>
        <p:blipFill>
          <a:blip r:embed="rId2"/>
          <a:stretch>
            <a:fillRect/>
          </a:stretch>
        </p:blipFill>
        <p:spPr>
          <a:xfrm>
            <a:off x="864504" y="1678304"/>
            <a:ext cx="7414990" cy="4173776"/>
          </a:xfrm>
          <a:prstGeom prst="rect">
            <a:avLst/>
          </a:prstGeom>
        </p:spPr>
      </p:pic>
    </p:spTree>
    <p:extLst>
      <p:ext uri="{BB962C8B-B14F-4D97-AF65-F5344CB8AC3E}">
        <p14:creationId xmlns:p14="http://schemas.microsoft.com/office/powerpoint/2010/main" val="279038371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15.31 Displaying Directories and Their Contents in a </a:t>
            </a:r>
            <a:r>
              <a:rPr lang="en-US" dirty="0" smtClean="0">
                <a:latin typeface="Consolas" panose="020B0609020204030204" pitchFamily="49" charset="0"/>
                <a:cs typeface="Consolas" panose="020B0609020204030204" pitchFamily="49" charset="0"/>
              </a:rPr>
              <a:t>ListView</a:t>
            </a:r>
            <a:r>
              <a:rPr lang="en-US" sz="3000" dirty="0" smtClean="0"/>
              <a:t> </a:t>
            </a:r>
            <a:r>
              <a:rPr lang="en-US" sz="2000" b="0" dirty="0" smtClean="0"/>
              <a:t>(4 of 8)</a:t>
            </a:r>
            <a:endParaRPr lang="en-US" sz="2000" b="0" dirty="0"/>
          </a:p>
        </p:txBody>
      </p:sp>
      <p:pic>
        <p:nvPicPr>
          <p:cNvPr id="7" name="Picture 6" descr="Line 62, indented twice: forward slash, forward slash, display files, forward slash, subdirectories of current directory. Line 63, indented twice: public void load files in directory, left parenthesis, string current directory value, right parenthesis. Line 64, indented twice: left brace. Line 65, indented three times: forward slash, forward slash, load directory information and display. Line 66, indented three times: try. Line 67, indented four times: forward slash, forward slash, clear list view, and set first item. Line 68, indented four times: browser list view, period, items, period, clear, left parenthesis, right parenthesis, semicolon. Line 69, indented four times: browser list view, period, items, period, add, left parenthesis, open quotes, go up one level, close quotes, right parenthesis, semicolon. Line 70, indented four times: blank. Line 71, indented four times: forward slash, forward slash, update current directory. Line 72, indented four times: current directory = current directory value, semicolon. Line 73, indented four times: directory info new current directory =. Line 74, indented five times: new directory info, left parenthesis, current directory, right parenthesis, semicolon. Line 75: blank. Line 76, indented four times: forward slash, forward slash, put files and directories into arrays. Line 77, indented four times: directory info left bracket right bracket directory array =. Line 78, indented five times: new current directory, period, get directories, left parenthesis, right parenthesis, semicolon. Line 79, indented four times: file info left bracket right bracket file array = new current directory, period, get files, left parenthesis, right parenthesis, semicolon. Line 80: blank. Line 81, indented five times: forward slash, forward slash, add directory names to list view."/>
          <p:cNvPicPr>
            <a:picLocks noChangeAspect="1"/>
          </p:cNvPicPr>
          <p:nvPr/>
        </p:nvPicPr>
        <p:blipFill>
          <a:blip r:embed="rId2"/>
          <a:stretch>
            <a:fillRect/>
          </a:stretch>
        </p:blipFill>
        <p:spPr>
          <a:xfrm>
            <a:off x="725800" y="1684546"/>
            <a:ext cx="7692400" cy="4522873"/>
          </a:xfrm>
          <a:prstGeom prst="rect">
            <a:avLst/>
          </a:prstGeom>
        </p:spPr>
      </p:pic>
    </p:spTree>
    <p:extLst>
      <p:ext uri="{BB962C8B-B14F-4D97-AF65-F5344CB8AC3E}">
        <p14:creationId xmlns:p14="http://schemas.microsoft.com/office/powerpoint/2010/main" val="105922016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15.31 Displaying Directories and Their Contents in a </a:t>
            </a:r>
            <a:r>
              <a:rPr lang="en-US" dirty="0" smtClean="0">
                <a:latin typeface="Consolas" panose="020B0609020204030204" pitchFamily="49" charset="0"/>
                <a:cs typeface="Consolas" panose="020B0609020204030204" pitchFamily="49" charset="0"/>
              </a:rPr>
              <a:t>ListView</a:t>
            </a:r>
            <a:r>
              <a:rPr lang="en-US" sz="3000" dirty="0" smtClean="0"/>
              <a:t> </a:t>
            </a:r>
            <a:r>
              <a:rPr lang="en-US" sz="2000" b="0" dirty="0" smtClean="0"/>
              <a:t>(5 of 8)</a:t>
            </a:r>
            <a:endParaRPr lang="en-US" sz="2000" b="0" dirty="0"/>
          </a:p>
        </p:txBody>
      </p:sp>
      <p:pic>
        <p:nvPicPr>
          <p:cNvPr id="7" name="Picture 6" descr="Line 82, indented five times: for each, left parenthesis, directory info d i r in directory array, right parenthesis. Line 83, indented five times: left brace. Line 84, indented six times: forward slash, forward slash, add directory to list view. Line 85, indented six times: list view item new directory item =. Line 86, indented seven times: browser list view, period, items, period, add, left parenthesis, d i r, period, name, right parenthesis, semicolon. Line 87: blank. Line 88, indented six times: new directory item, period, image index = 0, semicolon, forward slash, forward slash, set directory image. Line 89, indented five times: right brace. Line 90: blank. Line 91, indented five times: forward slash, forward slash, add file names to list view. Line 92, indented five times: for each, left parenthesis, file info file in file array, right parenthesis. Line 93, indented five times: left brace. Line 94, indented six times: forward slash, forward slash, add file to list view. Line 95, indented six times: list view item new file item =. Line 96, indented six times: browser list view, period, items, period, add, left parenthesis, file, period, name, right parenthesis, semicolon. Line 97: blank. Line 98, indented five times: new file item, period, image, period, index = 1, semicolon, forward slash, forward slash, set file image. Line 99, indented four times: right brace. Line 100, indented three times: right brace. Line 101: blank."/>
          <p:cNvPicPr>
            <a:picLocks noChangeAspect="1"/>
          </p:cNvPicPr>
          <p:nvPr/>
        </p:nvPicPr>
        <p:blipFill>
          <a:blip r:embed="rId2"/>
          <a:stretch>
            <a:fillRect/>
          </a:stretch>
        </p:blipFill>
        <p:spPr>
          <a:xfrm>
            <a:off x="711675" y="1652931"/>
            <a:ext cx="7720649" cy="4495494"/>
          </a:xfrm>
          <a:prstGeom prst="rect">
            <a:avLst/>
          </a:prstGeom>
        </p:spPr>
      </p:pic>
    </p:spTree>
    <p:extLst>
      <p:ext uri="{BB962C8B-B14F-4D97-AF65-F5344CB8AC3E}">
        <p14:creationId xmlns:p14="http://schemas.microsoft.com/office/powerpoint/2010/main" val="346775092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15.31 Displaying Directories and Their Contents in a </a:t>
            </a:r>
            <a:r>
              <a:rPr lang="en-US" dirty="0" smtClean="0">
                <a:latin typeface="Consolas" panose="020B0609020204030204" pitchFamily="49" charset="0"/>
                <a:cs typeface="Consolas" panose="020B0609020204030204" pitchFamily="49" charset="0"/>
              </a:rPr>
              <a:t>ListView</a:t>
            </a:r>
            <a:r>
              <a:rPr lang="en-US" sz="3000" dirty="0" smtClean="0"/>
              <a:t> </a:t>
            </a:r>
            <a:r>
              <a:rPr lang="en-US" sz="2000" b="0" dirty="0" smtClean="0"/>
              <a:t>(6 of 8)</a:t>
            </a:r>
            <a:endParaRPr lang="en-US" sz="2000" b="0" dirty="0"/>
          </a:p>
        </p:txBody>
      </p:sp>
      <p:pic>
        <p:nvPicPr>
          <p:cNvPr id="6" name="Picture 5" descr="Line 102, indented three times: forward slash, forward slash, access denied. Line 103, indented three times: catch, left parenthesis, unauthorized access exception, right parenthesis. Line 104, indented three times: left brace. Line 105, indented four times: message box, period, show, left parenthesis, open quotes, warning, colon, some files may not be, close quotes, +. Line 106, indented five times: visible due to permission settings, comma. Line 107, indented five times: attention, comma, 0, comma, message box icon, period, warning, right parenthesis, semicolon. Line 108, indented three times: right brace. Line 109, indented twice: right brace. Line 110: blank. Line 111, indented three times: forward slash, forward slash, handle load event when form displayed for first time. Line 112, indented three times: private void list view test form, underscore, load, left parenthesis, object sender, comma, event a r g s, e, right parenthesis. Line 113, indented three times: left brace. Line 114, indented three times: forward slash, forward slash, add icon images to image list. Line 115, indented three times: file folder image, list, period, images, period, add, left parenthesis, properties, period, resources, period, folder, right parenthesis, semicolon. Line 116, indented three times: file folder image, list, period, images, period, add, left parenthesis, properties, period, resources, period, file, right parenthesis, semicolon. Line 117, indented three times: blank. Line 118, indented three times: forward slash, forward slash, load current directory into browser list view. Line 119, indented three times: load files in directory, left parenthesis, current directory, right parenthesis, semicolon. Line 120, indented three times: display label, period, text = current directory, semicolon. Line 121, indented twice: right brace. Line 122, indented once: right brace. Line 123: right brace."/>
          <p:cNvPicPr>
            <a:picLocks noChangeAspect="1"/>
          </p:cNvPicPr>
          <p:nvPr/>
        </p:nvPicPr>
        <p:blipFill>
          <a:blip r:embed="rId2"/>
          <a:stretch>
            <a:fillRect/>
          </a:stretch>
        </p:blipFill>
        <p:spPr>
          <a:xfrm>
            <a:off x="771722" y="1643910"/>
            <a:ext cx="7600555" cy="4492773"/>
          </a:xfrm>
          <a:prstGeom prst="rect">
            <a:avLst/>
          </a:prstGeom>
        </p:spPr>
      </p:pic>
    </p:spTree>
    <p:extLst>
      <p:ext uri="{BB962C8B-B14F-4D97-AF65-F5344CB8AC3E}">
        <p14:creationId xmlns:p14="http://schemas.microsoft.com/office/powerpoint/2010/main" val="243160344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15.31 </a:t>
            </a:r>
            <a:r>
              <a:rPr lang="en-US" dirty="0" smtClean="0"/>
              <a:t>Displaying Directories and Their Contents in a </a:t>
            </a:r>
            <a:r>
              <a:rPr lang="en-US" dirty="0" smtClean="0">
                <a:latin typeface="Consolas" panose="020B0609020204030204" pitchFamily="49" charset="0"/>
                <a:cs typeface="Consolas" panose="020B0609020204030204" pitchFamily="49" charset="0"/>
              </a:rPr>
              <a:t>ListView</a:t>
            </a:r>
            <a:r>
              <a:rPr lang="en-US" dirty="0" smtClean="0"/>
              <a:t> </a:t>
            </a:r>
            <a:r>
              <a:rPr lang="en-US" sz="2000" b="0" dirty="0" smtClean="0"/>
              <a:t>(7 of 8)</a:t>
            </a:r>
            <a:endParaRPr lang="en-US" sz="2000" b="0" dirty="0"/>
          </a:p>
        </p:txBody>
      </p:sp>
      <p:pic>
        <p:nvPicPr>
          <p:cNvPr id="5" name="Picture 4" descr="A, G U I showing app’s default folder. A list view test dialog box lists files, as follows. List view text period e x e. List view test period p d b. List view test period v s host period e x e. List view test period v s host period e x e period manifest. B, G U I showing the contents of the c colon back slash users directory. A list view test dialog box in the location c colon back slash users. Directories are listed as follows. All users, default, default user, default period migrated, Paul Deitel, public, desktop period I n 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45" y="1620927"/>
            <a:ext cx="6989710" cy="4481806"/>
          </a:xfrm>
          <a:prstGeom prst="rect">
            <a:avLst/>
          </a:prstGeom>
        </p:spPr>
      </p:pic>
    </p:spTree>
    <p:extLst>
      <p:ext uri="{BB962C8B-B14F-4D97-AF65-F5344CB8AC3E}">
        <p14:creationId xmlns:p14="http://schemas.microsoft.com/office/powerpoint/2010/main" val="10593198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15.31 Displaying Directories and Their Contents in a </a:t>
            </a:r>
            <a:r>
              <a:rPr lang="en-US" dirty="0" smtClean="0">
                <a:latin typeface="Consolas" panose="020B0609020204030204" pitchFamily="49" charset="0"/>
                <a:cs typeface="Consolas" panose="020B0609020204030204" pitchFamily="49" charset="0"/>
              </a:rPr>
              <a:t>ListView</a:t>
            </a:r>
            <a:r>
              <a:rPr lang="en-US" sz="3000" dirty="0" smtClean="0"/>
              <a:t> </a:t>
            </a:r>
            <a:r>
              <a:rPr lang="en-US" sz="2000" b="0" dirty="0" smtClean="0"/>
              <a:t>(8 of 8)</a:t>
            </a:r>
            <a:endParaRPr lang="en-US" sz="2000" b="0" dirty="0"/>
          </a:p>
        </p:txBody>
      </p:sp>
      <p:pic>
        <p:nvPicPr>
          <p:cNvPr id="7" name="Picture 6" descr="Step c. Dialog that appears if you try to access a directory for which you do not have permission is as follows: warning, some files may not be visible due to permission settings."/>
          <p:cNvPicPr>
            <a:picLocks noChangeAspect="1"/>
          </p:cNvPicPr>
          <p:nvPr/>
        </p:nvPicPr>
        <p:blipFill>
          <a:blip r:embed="rId2"/>
          <a:stretch>
            <a:fillRect/>
          </a:stretch>
        </p:blipFill>
        <p:spPr>
          <a:xfrm>
            <a:off x="860654" y="1930618"/>
            <a:ext cx="7422692" cy="3024059"/>
          </a:xfrm>
          <a:prstGeom prst="rect">
            <a:avLst/>
          </a:prstGeom>
        </p:spPr>
      </p:pic>
    </p:spTree>
    <p:extLst>
      <p:ext uri="{BB962C8B-B14F-4D97-AF65-F5344CB8AC3E}">
        <p14:creationId xmlns:p14="http://schemas.microsoft.com/office/powerpoint/2010/main" val="264225657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15.10 </a:t>
            </a:r>
            <a:r>
              <a:rPr lang="en-US" dirty="0" smtClean="0">
                <a:latin typeface="Consolas" panose="020B0609020204030204" pitchFamily="49" charset="0"/>
                <a:cs typeface="Consolas" panose="020B0609020204030204" pitchFamily="49" charset="0"/>
              </a:rPr>
              <a:t>ListView</a:t>
            </a:r>
            <a:r>
              <a:rPr lang="en-US" dirty="0" smtClean="0"/>
              <a:t> Control </a:t>
            </a:r>
            <a:r>
              <a:rPr lang="en-US" sz="2000" b="0" dirty="0" smtClean="0"/>
              <a:t>(4 of 4)</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This program loads quickly, because it indexes only the files in the current directory.</a:t>
            </a:r>
          </a:p>
          <a:p>
            <a:r>
              <a:rPr lang="en-US" altLang="en-US" sz="2400" dirty="0">
                <a:latin typeface="+mn-lt"/>
              </a:rPr>
              <a:t>As a result, a small delay may occur when a new directory is loaded</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21755981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15.2</a:t>
            </a:r>
          </a:p>
        </p:txBody>
      </p:sp>
      <p:sp>
        <p:nvSpPr>
          <p:cNvPr id="3" name="Text Placeholder 2"/>
          <p:cNvSpPr>
            <a:spLocks noGrp="1"/>
          </p:cNvSpPr>
          <p:nvPr>
            <p:ph type="body" idx="1"/>
          </p:nvPr>
        </p:nvSpPr>
        <p:spPr>
          <a:xfrm>
            <a:off x="457200" y="1600201"/>
            <a:ext cx="8229600" cy="2011680"/>
          </a:xfrm>
        </p:spPr>
        <p:txBody>
          <a:bodyPr/>
          <a:lstStyle/>
          <a:p>
            <a:pPr marL="0" indent="0">
              <a:buNone/>
            </a:pPr>
            <a:r>
              <a:rPr lang="en-US" sz="2400" dirty="0">
                <a:latin typeface="+mn-lt"/>
              </a:rPr>
              <a:t>When designing apps that run for long periods of time, you might choose a large </a:t>
            </a:r>
            <a:r>
              <a:rPr lang="en-US" sz="2400" dirty="0" smtClean="0">
                <a:latin typeface="+mn-lt"/>
              </a:rPr>
              <a:t>initial delay </a:t>
            </a:r>
            <a:r>
              <a:rPr lang="en-US" sz="2400" dirty="0">
                <a:latin typeface="+mn-lt"/>
              </a:rPr>
              <a:t>to improve performance throughout the rest of the program. However, in apps </a:t>
            </a:r>
            <a:r>
              <a:rPr lang="en-US" sz="2400" dirty="0" smtClean="0">
                <a:latin typeface="+mn-lt"/>
              </a:rPr>
              <a:t>that run for only short periods, developers often prefer fast initial loading times and small delays </a:t>
            </a:r>
            <a:r>
              <a:rPr lang="en-US" sz="2400" dirty="0">
                <a:latin typeface="+mn-lt"/>
              </a:rPr>
              <a:t>after each action.</a:t>
            </a:r>
          </a:p>
        </p:txBody>
      </p:sp>
    </p:spTree>
    <p:extLst>
      <p:ext uri="{BB962C8B-B14F-4D97-AF65-F5344CB8AC3E}">
        <p14:creationId xmlns:p14="http://schemas.microsoft.com/office/powerpoint/2010/main" val="4191273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15.2 Menus </a:t>
            </a:r>
            <a:r>
              <a:rPr lang="en-US" sz="2000" b="0" dirty="0" smtClean="0"/>
              <a:t>(5 of 8)</a:t>
            </a:r>
            <a:endParaRPr lang="en-US" sz="2000" b="0" dirty="0"/>
          </a:p>
        </p:txBody>
      </p:sp>
      <p:sp>
        <p:nvSpPr>
          <p:cNvPr id="3" name="Text Placeholder 2"/>
          <p:cNvSpPr>
            <a:spLocks noGrp="1"/>
          </p:cNvSpPr>
          <p:nvPr>
            <p:ph type="body" idx="1"/>
          </p:nvPr>
        </p:nvSpPr>
        <p:spPr>
          <a:xfrm>
            <a:off x="457200" y="1615440"/>
            <a:ext cx="8229600" cy="4525963"/>
          </a:xfrm>
        </p:spPr>
        <p:txBody>
          <a:bodyPr/>
          <a:lstStyle/>
          <a:p>
            <a:r>
              <a:rPr lang="en-US" altLang="en-US" sz="2400" dirty="0">
                <a:latin typeface="+mn-lt"/>
              </a:rPr>
              <a:t>Menu items can have shortcut keys as well (</a:t>
            </a:r>
            <a:r>
              <a:rPr lang="en-US" altLang="en-US" sz="2400" b="1" dirty="0">
                <a:latin typeface="+mn-lt"/>
              </a:rPr>
              <a:t>Ctrl, Shift, Alt, F1, F2</a:t>
            </a:r>
            <a:r>
              <a:rPr lang="en-US" altLang="en-US" sz="2400" dirty="0">
                <a:latin typeface="+mn-lt"/>
              </a:rPr>
              <a:t>, letter keys, and so on).</a:t>
            </a:r>
          </a:p>
          <a:p>
            <a:r>
              <a:rPr lang="en-US" altLang="en-US" sz="2400" dirty="0">
                <a:latin typeface="+mn-lt"/>
              </a:rPr>
              <a:t>To add other shortcut keys, set the </a:t>
            </a:r>
            <a:r>
              <a:rPr lang="en-US" altLang="en-US" sz="2400" dirty="0">
                <a:latin typeface="Consolas" panose="020B0609020204030204" pitchFamily="49" charset="0"/>
                <a:cs typeface="Consolas" panose="020B0609020204030204" pitchFamily="49" charset="0"/>
              </a:rPr>
              <a:t>ShortcutKeys</a:t>
            </a:r>
            <a:r>
              <a:rPr lang="en-US" altLang="en-US" sz="2400" b="1" dirty="0">
                <a:latin typeface="+mn-lt"/>
              </a:rPr>
              <a:t> </a:t>
            </a:r>
            <a:r>
              <a:rPr lang="en-US" altLang="en-US" sz="2400" dirty="0">
                <a:latin typeface="+mn-lt"/>
              </a:rPr>
              <a:t>property </a:t>
            </a:r>
            <a:r>
              <a:rPr lang="en-US" altLang="en-US" sz="2400" dirty="0" smtClean="0">
                <a:latin typeface="+mn-lt"/>
              </a:rPr>
              <a:t>(Figure</a:t>
            </a:r>
            <a:r>
              <a:rPr lang="en-US" altLang="en-US" sz="2400" dirty="0">
                <a:latin typeface="+mn-lt"/>
              </a:rPr>
              <a:t> 15.4</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71289487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15.11 </a:t>
            </a:r>
            <a:r>
              <a:rPr lang="en-US" dirty="0" smtClean="0">
                <a:latin typeface="Consolas" panose="020B0609020204030204" pitchFamily="49" charset="0"/>
                <a:cs typeface="Consolas" panose="020B0609020204030204" pitchFamily="49" charset="0"/>
              </a:rPr>
              <a:t>TabControl</a:t>
            </a:r>
            <a:r>
              <a:rPr lang="en-US" dirty="0" smtClean="0">
                <a:latin typeface="Times New Roman" panose="02020603050405020304" pitchFamily="18" charset="0"/>
                <a:cs typeface="Times New Roman" panose="02020603050405020304" pitchFamily="18" charset="0"/>
              </a:rPr>
              <a:t> Control </a:t>
            </a:r>
            <a:r>
              <a:rPr lang="en-US" sz="2000" b="0" dirty="0" smtClean="0">
                <a:latin typeface="Times New Roman" panose="02020603050405020304" pitchFamily="18" charset="0"/>
                <a:cs typeface="Times New Roman" panose="02020603050405020304" pitchFamily="18" charset="0"/>
              </a:rPr>
              <a:t>(1 of 4)</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a:latin typeface="+mn-lt"/>
              </a:rPr>
              <a:t>The </a:t>
            </a:r>
            <a:r>
              <a:rPr lang="en-US" altLang="en-US" sz="2400" dirty="0">
                <a:latin typeface="Consolas" panose="020B0609020204030204" pitchFamily="49" charset="0"/>
                <a:cs typeface="Consolas" panose="020B0609020204030204" pitchFamily="49" charset="0"/>
              </a:rPr>
              <a:t>TabControl</a:t>
            </a:r>
            <a:r>
              <a:rPr lang="en-US" altLang="en-US" sz="2400" dirty="0">
                <a:latin typeface="+mn-lt"/>
              </a:rPr>
              <a:t> creates tabbed windows, such as those in Visual Studio (</a:t>
            </a:r>
            <a:r>
              <a:rPr lang="en-US" altLang="en-US" sz="2400" dirty="0" smtClean="0">
                <a:latin typeface="+mn-lt"/>
              </a:rPr>
              <a:t>Figure</a:t>
            </a:r>
            <a:r>
              <a:rPr lang="en-US" altLang="en-US" sz="2400" dirty="0">
                <a:latin typeface="+mn-lt"/>
              </a:rPr>
              <a:t> 15.32</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63898470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27720" cy="1066799"/>
          </a:xfrm>
        </p:spPr>
        <p:txBody>
          <a:bodyPr anchor="b"/>
          <a:lstStyle/>
          <a:p>
            <a:r>
              <a:rPr lang="en-US" dirty="0"/>
              <a:t>Figure 15.32 Tabbed Windows in Visual </a:t>
            </a:r>
            <a:r>
              <a:rPr lang="en-US" dirty="0" smtClean="0"/>
              <a:t>Studio</a:t>
            </a:r>
            <a:endParaRPr lang="en-US" dirty="0"/>
          </a:p>
        </p:txBody>
      </p:sp>
      <p:pic>
        <p:nvPicPr>
          <p:cNvPr id="4" name="Picture 3" descr="The top of the Visual Studio window displays 3 tabs: start page, form 1, period, c s, and form 1, period, c s design. The tab form 1, period, c s design contains a form window for for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995" y="1875763"/>
            <a:ext cx="7610130" cy="3472234"/>
          </a:xfrm>
          <a:prstGeom prst="rect">
            <a:avLst/>
          </a:prstGeom>
        </p:spPr>
      </p:pic>
    </p:spTree>
    <p:extLst>
      <p:ext uri="{BB962C8B-B14F-4D97-AF65-F5344CB8AC3E}">
        <p14:creationId xmlns:p14="http://schemas.microsoft.com/office/powerpoint/2010/main" val="334134932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15.11 </a:t>
            </a:r>
            <a:r>
              <a:rPr lang="en-US" dirty="0" smtClean="0">
                <a:latin typeface="Consolas" panose="020B0609020204030204" pitchFamily="49" charset="0"/>
                <a:cs typeface="Consolas" panose="020B0609020204030204" pitchFamily="49" charset="0"/>
              </a:rPr>
              <a:t>TabControl</a:t>
            </a:r>
            <a:r>
              <a:rPr lang="en-US" dirty="0" smtClean="0">
                <a:latin typeface="Times New Roman" panose="02020603050405020304" pitchFamily="18" charset="0"/>
                <a:cs typeface="Times New Roman" panose="02020603050405020304" pitchFamily="18" charset="0"/>
              </a:rPr>
              <a:t> Control </a:t>
            </a:r>
            <a:r>
              <a:rPr lang="en-US" sz="2000" b="0" dirty="0" smtClean="0">
                <a:latin typeface="Times New Roman" panose="02020603050405020304" pitchFamily="18" charset="0"/>
                <a:cs typeface="Times New Roman" panose="02020603050405020304" pitchFamily="18" charset="0"/>
              </a:rPr>
              <a:t>(2 of 4)</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1701004"/>
          </a:xfrm>
        </p:spPr>
        <p:txBody>
          <a:bodyPr/>
          <a:lstStyle/>
          <a:p>
            <a:r>
              <a:rPr lang="en-US" altLang="en-US" sz="2400" dirty="0">
                <a:latin typeface="Consolas" panose="020B0609020204030204" pitchFamily="49" charset="0"/>
                <a:cs typeface="Consolas" panose="020B0609020204030204" pitchFamily="49" charset="0"/>
              </a:rPr>
              <a:t>TabControls</a:t>
            </a:r>
            <a:r>
              <a:rPr lang="en-US" altLang="en-US" sz="2400" dirty="0">
                <a:latin typeface="+mn-lt"/>
              </a:rPr>
              <a:t> contain </a:t>
            </a:r>
            <a:r>
              <a:rPr lang="en-US" altLang="en-US" sz="2400" dirty="0">
                <a:latin typeface="Consolas" panose="020B0609020204030204" pitchFamily="49" charset="0"/>
                <a:cs typeface="Consolas" panose="020B0609020204030204" pitchFamily="49" charset="0"/>
              </a:rPr>
              <a:t>TabPage</a:t>
            </a:r>
            <a:r>
              <a:rPr lang="en-US" altLang="en-US" sz="2400" dirty="0">
                <a:latin typeface="+mn-lt"/>
              </a:rPr>
              <a:t> objects, which are similar to </a:t>
            </a:r>
            <a:r>
              <a:rPr lang="en-US" altLang="en-US" sz="2400" dirty="0">
                <a:latin typeface="Consolas" panose="020B0609020204030204" pitchFamily="49" charset="0"/>
                <a:cs typeface="Consolas" panose="020B0609020204030204" pitchFamily="49" charset="0"/>
              </a:rPr>
              <a:t>Panels</a:t>
            </a:r>
            <a:r>
              <a:rPr lang="en-US" altLang="en-US" sz="2400" dirty="0">
                <a:latin typeface="+mn-lt"/>
              </a:rPr>
              <a:t>.</a:t>
            </a:r>
          </a:p>
          <a:p>
            <a:r>
              <a:rPr lang="en-US" altLang="en-US" sz="2400" dirty="0">
                <a:latin typeface="+mn-lt"/>
              </a:rPr>
              <a:t>First add controls to the </a:t>
            </a:r>
            <a:r>
              <a:rPr lang="en-US" altLang="en-US" sz="2400" dirty="0">
                <a:latin typeface="Consolas" panose="020B0609020204030204" pitchFamily="49" charset="0"/>
                <a:cs typeface="Consolas" panose="020B0609020204030204" pitchFamily="49" charset="0"/>
              </a:rPr>
              <a:t>TabPage</a:t>
            </a:r>
            <a:r>
              <a:rPr lang="en-US" altLang="en-US" sz="2400" dirty="0">
                <a:latin typeface="+mn-lt"/>
              </a:rPr>
              <a:t> objects, then add the </a:t>
            </a:r>
            <a:r>
              <a:rPr lang="en-US" altLang="en-US" sz="2400" dirty="0">
                <a:latin typeface="Consolas" panose="020B0609020204030204" pitchFamily="49" charset="0"/>
                <a:cs typeface="Consolas" panose="020B0609020204030204" pitchFamily="49" charset="0"/>
              </a:rPr>
              <a:t>TabPages</a:t>
            </a:r>
            <a:r>
              <a:rPr lang="en-US" altLang="en-US" sz="2400" dirty="0">
                <a:latin typeface="+mn-lt"/>
              </a:rPr>
              <a:t> to the </a:t>
            </a:r>
            <a:r>
              <a:rPr lang="en-US" altLang="en-US" sz="2400" dirty="0">
                <a:latin typeface="Consolas" panose="020B0609020204030204" pitchFamily="49" charset="0"/>
                <a:cs typeface="Consolas" panose="020B0609020204030204" pitchFamily="49" charset="0"/>
              </a:rPr>
              <a:t>TabControl</a:t>
            </a:r>
            <a:r>
              <a:rPr lang="en-US" altLang="en-US" sz="2400" dirty="0" smtClean="0">
                <a:latin typeface="+mn-lt"/>
              </a:rPr>
              <a:t>.</a:t>
            </a:r>
            <a:r>
              <a:rPr lang="en-US" altLang="en-US" sz="2400" dirty="0" smtClean="0">
                <a:latin typeface="+mn-lt"/>
                <a:cs typeface="Consolas" panose="020B0609020204030204" pitchFamily="49" charset="0"/>
              </a:rPr>
              <a:t> </a:t>
            </a:r>
            <a:endParaRPr lang="en-US" altLang="en-US" sz="2400" dirty="0">
              <a:latin typeface="Consolas" panose="020B0609020204030204" pitchFamily="49" charset="0"/>
              <a:cs typeface="Consolas" panose="020B0609020204030204" pitchFamily="49" charset="0"/>
            </a:endParaRPr>
          </a:p>
        </p:txBody>
      </p:sp>
      <p:sp>
        <p:nvSpPr>
          <p:cNvPr id="6" name="Content Placeholder 5"/>
          <p:cNvSpPr>
            <a:spLocks noGrp="1"/>
          </p:cNvSpPr>
          <p:nvPr>
            <p:ph sz="quarter" idx="14"/>
          </p:nvPr>
        </p:nvSpPr>
        <p:spPr>
          <a:xfrm>
            <a:off x="457200" y="3545714"/>
            <a:ext cx="855553" cy="320050"/>
          </a:xfrm>
        </p:spPr>
        <p:txBody>
          <a:bodyPr anchor="ctr"/>
          <a:lstStyle/>
          <a:p>
            <a:pPr lvl="1"/>
            <a:r>
              <a:rPr lang="en-US" sz="2400" dirty="0" smtClean="0">
                <a:latin typeface="+mn-lt"/>
              </a:rPr>
              <a:t> </a:t>
            </a:r>
            <a:endParaRPr lang="en-US" sz="2400" dirty="0">
              <a:latin typeface="+mn-lt"/>
            </a:endParaRPr>
          </a:p>
        </p:txBody>
      </p:sp>
      <p:pic>
        <p:nvPicPr>
          <p:cNvPr id="11" name="Picture 10" descr="My tab page period controls period add left parenthesis my control right parenthesis semicolon."/>
          <p:cNvPicPr>
            <a:picLocks noChangeAspect="1"/>
          </p:cNvPicPr>
          <p:nvPr/>
        </p:nvPicPr>
        <p:blipFill rotWithShape="1">
          <a:blip r:embed="rId2"/>
          <a:srcRect l="5834" b="24042"/>
          <a:stretch/>
        </p:blipFill>
        <p:spPr>
          <a:xfrm>
            <a:off x="1413618" y="3421559"/>
            <a:ext cx="5941758" cy="486230"/>
          </a:xfrm>
          <a:prstGeom prst="rect">
            <a:avLst/>
          </a:prstGeom>
        </p:spPr>
      </p:pic>
      <p:sp>
        <p:nvSpPr>
          <p:cNvPr id="7" name="Content Placeholder 6"/>
          <p:cNvSpPr>
            <a:spLocks noGrp="1"/>
          </p:cNvSpPr>
          <p:nvPr>
            <p:ph sz="quarter" idx="16"/>
          </p:nvPr>
        </p:nvSpPr>
        <p:spPr>
          <a:xfrm>
            <a:off x="457201" y="4019741"/>
            <a:ext cx="855552" cy="271992"/>
          </a:xfrm>
        </p:spPr>
        <p:txBody>
          <a:bodyPr anchor="ctr"/>
          <a:lstStyle/>
          <a:p>
            <a:pPr marL="741600" indent="-284400">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pic>
        <p:nvPicPr>
          <p:cNvPr id="12" name="Picture 11" descr="My tab control period tab pages period add left parenthesis my tab page right parenthesis semicolon."/>
          <p:cNvPicPr>
            <a:picLocks noChangeAspect="1"/>
          </p:cNvPicPr>
          <p:nvPr/>
        </p:nvPicPr>
        <p:blipFill rotWithShape="1">
          <a:blip r:embed="rId3"/>
          <a:srcRect l="5538" t="12553" b="17158"/>
          <a:stretch/>
        </p:blipFill>
        <p:spPr>
          <a:xfrm>
            <a:off x="1429583" y="3957660"/>
            <a:ext cx="6432736" cy="449943"/>
          </a:xfrm>
          <a:prstGeom prst="rect">
            <a:avLst/>
          </a:prstGeom>
        </p:spPr>
      </p:pic>
      <p:sp>
        <p:nvSpPr>
          <p:cNvPr id="4" name="Text Placeholder 3"/>
          <p:cNvSpPr>
            <a:spLocks noGrp="1"/>
          </p:cNvSpPr>
          <p:nvPr>
            <p:ph sz="quarter" idx="13"/>
          </p:nvPr>
        </p:nvSpPr>
        <p:spPr>
          <a:xfrm>
            <a:off x="457200" y="4487115"/>
            <a:ext cx="8229600" cy="854437"/>
          </a:xfrm>
        </p:spPr>
        <p:txBody>
          <a:bodyPr/>
          <a:lstStyle/>
          <a:p>
            <a:r>
              <a:rPr lang="en-US" altLang="en-US" sz="2400" dirty="0">
                <a:latin typeface="+mn-lt"/>
              </a:rPr>
              <a:t>We can use method </a:t>
            </a:r>
            <a:r>
              <a:rPr lang="en-US" altLang="en-US" sz="2400" dirty="0">
                <a:latin typeface="Consolas" panose="020B0609020204030204" pitchFamily="49" charset="0"/>
                <a:cs typeface="Consolas" panose="020B0609020204030204" pitchFamily="49" charset="0"/>
              </a:rPr>
              <a:t>AddRange</a:t>
            </a:r>
            <a:r>
              <a:rPr lang="en-US" altLang="en-US" sz="2400" dirty="0"/>
              <a:t> </a:t>
            </a:r>
            <a:r>
              <a:rPr lang="en-US" altLang="en-US" sz="2400" dirty="0">
                <a:latin typeface="+mn-lt"/>
              </a:rPr>
              <a:t>to add an array of </a:t>
            </a:r>
            <a:r>
              <a:rPr lang="en-US" altLang="en-US" sz="2400" dirty="0">
                <a:latin typeface="Consolas" panose="020B0609020204030204" pitchFamily="49" charset="0"/>
                <a:cs typeface="Consolas" panose="020B0609020204030204" pitchFamily="49" charset="0"/>
              </a:rPr>
              <a:t>TabPages</a:t>
            </a:r>
            <a:r>
              <a:rPr lang="en-US" altLang="en-US" sz="2400" dirty="0"/>
              <a:t> </a:t>
            </a:r>
            <a:r>
              <a:rPr lang="en-US" altLang="en-US" sz="2400" dirty="0">
                <a:latin typeface="+mn-lt"/>
              </a:rPr>
              <a:t>or controls to a </a:t>
            </a:r>
            <a:r>
              <a:rPr lang="en-US" altLang="en-US" sz="2400" dirty="0">
                <a:latin typeface="Consolas" panose="020B0609020204030204" pitchFamily="49" charset="0"/>
                <a:cs typeface="Consolas" panose="020B0609020204030204" pitchFamily="49" charset="0"/>
              </a:rPr>
              <a:t>TabControl</a:t>
            </a:r>
            <a:r>
              <a:rPr lang="en-US" altLang="en-US" sz="2400" dirty="0">
                <a:latin typeface="+mn-lt"/>
              </a:rPr>
              <a:t> or </a:t>
            </a:r>
            <a:r>
              <a:rPr lang="en-US" altLang="en-US" sz="2400" dirty="0">
                <a:latin typeface="Consolas" panose="020B0609020204030204" pitchFamily="49" charset="0"/>
                <a:cs typeface="Consolas" panose="020B0609020204030204" pitchFamily="49" charset="0"/>
              </a:rPr>
              <a:t>TabPage</a:t>
            </a:r>
            <a:r>
              <a:rPr lang="en-US" altLang="en-US" sz="2400" b="1" dirty="0" smtClean="0"/>
              <a:t>.</a:t>
            </a:r>
            <a:endParaRPr lang="en-US" sz="2400" dirty="0"/>
          </a:p>
        </p:txBody>
      </p:sp>
    </p:spTree>
    <p:extLst>
      <p:ext uri="{BB962C8B-B14F-4D97-AF65-F5344CB8AC3E}">
        <p14:creationId xmlns:p14="http://schemas.microsoft.com/office/powerpoint/2010/main" val="281200022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15.33 </a:t>
            </a:r>
            <a:r>
              <a:rPr lang="en-US" dirty="0">
                <a:latin typeface="Consolas" panose="020B0609020204030204" pitchFamily="49" charset="0"/>
                <a:cs typeface="Consolas" panose="020B0609020204030204" pitchFamily="49" charset="0"/>
              </a:rPr>
              <a:t>TabControl</a:t>
            </a:r>
            <a:r>
              <a:rPr lang="en-US" dirty="0"/>
              <a:t> with </a:t>
            </a:r>
            <a:r>
              <a:rPr lang="en-US" dirty="0">
                <a:latin typeface="Consolas" panose="020B0609020204030204" pitchFamily="49" charset="0"/>
                <a:cs typeface="Consolas" panose="020B0609020204030204" pitchFamily="49" charset="0"/>
              </a:rPr>
              <a:t>TabPages</a:t>
            </a:r>
            <a:r>
              <a:rPr lang="en-US" dirty="0"/>
              <a:t> Example</a:t>
            </a:r>
          </a:p>
        </p:txBody>
      </p:sp>
      <p:pic>
        <p:nvPicPr>
          <p:cNvPr id="4" name="Picture 3" descr="A form window displays a tab control panel with two tabs: tab page 1 and tab page 2. Tab page 1 contains two controls, button 1 and label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47" y="2064059"/>
            <a:ext cx="7673905" cy="1983351"/>
          </a:xfrm>
          <a:prstGeom prst="rect">
            <a:avLst/>
          </a:prstGeom>
        </p:spPr>
      </p:pic>
    </p:spTree>
    <p:extLst>
      <p:ext uri="{BB962C8B-B14F-4D97-AF65-F5344CB8AC3E}">
        <p14:creationId xmlns:p14="http://schemas.microsoft.com/office/powerpoint/2010/main" val="188912573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15.11 </a:t>
            </a:r>
            <a:r>
              <a:rPr lang="en-US" dirty="0" smtClean="0">
                <a:latin typeface="Consolas" panose="020B0609020204030204" pitchFamily="49" charset="0"/>
                <a:cs typeface="Consolas" panose="020B0609020204030204" pitchFamily="49" charset="0"/>
              </a:rPr>
              <a:t>TabControl</a:t>
            </a:r>
            <a:r>
              <a:rPr lang="en-US" dirty="0" smtClean="0">
                <a:latin typeface="Times New Roman" panose="02020603050405020304" pitchFamily="18" charset="0"/>
                <a:cs typeface="Times New Roman" panose="02020603050405020304" pitchFamily="18" charset="0"/>
              </a:rPr>
              <a:t> Control </a:t>
            </a:r>
            <a:r>
              <a:rPr lang="en-US" sz="2000" b="0" dirty="0" smtClean="0">
                <a:latin typeface="Times New Roman" panose="02020603050405020304" pitchFamily="18" charset="0"/>
                <a:cs typeface="Times New Roman" panose="02020603050405020304" pitchFamily="18" charset="0"/>
              </a:rPr>
              <a:t>(3 of 4)</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a:latin typeface="+mn-lt"/>
              </a:rPr>
              <a:t>Add </a:t>
            </a:r>
            <a:r>
              <a:rPr lang="en-US" altLang="en-US" sz="2400" dirty="0">
                <a:latin typeface="Consolas" panose="020B0609020204030204" pitchFamily="49" charset="0"/>
                <a:cs typeface="Consolas" panose="020B0609020204030204" pitchFamily="49" charset="0"/>
              </a:rPr>
              <a:t>TabControls</a:t>
            </a:r>
            <a:r>
              <a:rPr lang="en-US" altLang="en-US" sz="2400" dirty="0">
                <a:latin typeface="+mn-lt"/>
              </a:rPr>
              <a:t> visually by dragging and dropping them onto a Form in </a:t>
            </a:r>
            <a:r>
              <a:rPr lang="en-US" altLang="en-US" sz="2400" b="1" dirty="0">
                <a:latin typeface="+mn-lt"/>
              </a:rPr>
              <a:t>Design </a:t>
            </a:r>
            <a:r>
              <a:rPr lang="en-US" altLang="en-US" sz="2400" dirty="0">
                <a:latin typeface="+mn-lt"/>
              </a:rPr>
              <a:t>mode.</a:t>
            </a:r>
          </a:p>
          <a:p>
            <a:r>
              <a:rPr lang="en-US" altLang="en-US" sz="2400" dirty="0">
                <a:latin typeface="+mn-lt"/>
              </a:rPr>
              <a:t>To add </a:t>
            </a:r>
            <a:r>
              <a:rPr lang="en-US" altLang="en-US" sz="2400" dirty="0">
                <a:latin typeface="Consolas" panose="020B0609020204030204" pitchFamily="49" charset="0"/>
                <a:cs typeface="Consolas" panose="020B0609020204030204" pitchFamily="49" charset="0"/>
              </a:rPr>
              <a:t>TabPages</a:t>
            </a:r>
            <a:r>
              <a:rPr lang="en-US" altLang="en-US" sz="2400" dirty="0">
                <a:latin typeface="+mn-lt"/>
              </a:rPr>
              <a:t> in </a:t>
            </a:r>
            <a:r>
              <a:rPr lang="en-US" altLang="en-US" sz="2400" b="1" dirty="0">
                <a:latin typeface="+mn-lt"/>
              </a:rPr>
              <a:t>Design</a:t>
            </a:r>
            <a:r>
              <a:rPr lang="en-US" altLang="en-US" sz="2400" dirty="0">
                <a:latin typeface="+mn-lt"/>
              </a:rPr>
              <a:t> mode, click the top of the </a:t>
            </a:r>
            <a:r>
              <a:rPr lang="en-US" altLang="en-US" sz="2400" dirty="0">
                <a:latin typeface="Consolas" panose="020B0609020204030204" pitchFamily="49" charset="0"/>
                <a:cs typeface="Consolas" panose="020B0609020204030204" pitchFamily="49" charset="0"/>
              </a:rPr>
              <a:t>TabControl</a:t>
            </a:r>
            <a:r>
              <a:rPr lang="en-US" altLang="en-US" sz="2400" dirty="0">
                <a:latin typeface="+mn-lt"/>
              </a:rPr>
              <a:t>, open its smart tasks menu and select </a:t>
            </a:r>
            <a:r>
              <a:rPr lang="en-US" altLang="en-US" sz="2400" b="1" dirty="0">
                <a:latin typeface="+mn-lt"/>
              </a:rPr>
              <a:t>Add Tab </a:t>
            </a:r>
            <a:r>
              <a:rPr lang="en-US" altLang="en-US" sz="2400" dirty="0">
                <a:latin typeface="+mn-lt"/>
              </a:rPr>
              <a:t>(</a:t>
            </a:r>
            <a:r>
              <a:rPr lang="en-US" altLang="en-US" sz="2400" dirty="0" smtClean="0">
                <a:latin typeface="+mn-lt"/>
              </a:rPr>
              <a:t>Figure</a:t>
            </a:r>
            <a:r>
              <a:rPr lang="en-US" altLang="en-US" sz="2400" dirty="0">
                <a:latin typeface="+mn-lt"/>
              </a:rPr>
              <a:t> 15.34).</a:t>
            </a:r>
          </a:p>
          <a:p>
            <a:r>
              <a:rPr lang="en-US" altLang="en-US" sz="2400" dirty="0">
                <a:latin typeface="+mn-lt"/>
              </a:rPr>
              <a:t>To select a </a:t>
            </a:r>
            <a:r>
              <a:rPr lang="en-US" altLang="en-US" sz="2400" dirty="0">
                <a:latin typeface="Consolas" panose="020B0609020204030204" pitchFamily="49" charset="0"/>
                <a:cs typeface="Consolas" panose="020B0609020204030204" pitchFamily="49" charset="0"/>
              </a:rPr>
              <a:t>TabPage</a:t>
            </a:r>
            <a:r>
              <a:rPr lang="en-US" altLang="en-US" sz="2400" dirty="0">
                <a:latin typeface="+mn-lt"/>
              </a:rPr>
              <a:t>, click the control area underneath the tabs.</a:t>
            </a:r>
          </a:p>
          <a:p>
            <a:r>
              <a:rPr lang="en-US" altLang="en-US" sz="2400" dirty="0">
                <a:latin typeface="+mn-lt"/>
              </a:rPr>
              <a:t>Common properties and a common event </a:t>
            </a:r>
            <a:r>
              <a:rPr lang="en-US" altLang="en-US" sz="2400" dirty="0" smtClean="0">
                <a:latin typeface="+mn-lt"/>
              </a:rPr>
              <a:t>of </a:t>
            </a:r>
            <a:r>
              <a:rPr lang="en-US" altLang="en-US" sz="2400" dirty="0" smtClean="0">
                <a:latin typeface="Consolas" panose="020B0609020204030204" pitchFamily="49" charset="0"/>
                <a:cs typeface="Consolas" panose="020B0609020204030204" pitchFamily="49" charset="0"/>
              </a:rPr>
              <a:t>TabControls</a:t>
            </a:r>
            <a:r>
              <a:rPr lang="en-US" altLang="en-US" sz="2400" dirty="0" smtClean="0">
                <a:latin typeface="+mn-lt"/>
              </a:rPr>
              <a:t> </a:t>
            </a:r>
            <a:r>
              <a:rPr lang="en-US" altLang="en-US" sz="2400" dirty="0">
                <a:latin typeface="+mn-lt"/>
              </a:rPr>
              <a:t>are described in </a:t>
            </a:r>
            <a:r>
              <a:rPr lang="en-US" altLang="en-US" sz="2400" dirty="0" smtClean="0">
                <a:latin typeface="+mn-lt"/>
              </a:rPr>
              <a:t>Figure </a:t>
            </a:r>
            <a:r>
              <a:rPr lang="en-US" altLang="en-US" sz="2400" dirty="0">
                <a:latin typeface="+mn-lt"/>
              </a:rPr>
              <a:t>15.35</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23165875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15.34 </a:t>
            </a:r>
            <a:r>
              <a:rPr lang="en-US" dirty="0">
                <a:latin typeface="Consolas" panose="020B0609020204030204" pitchFamily="49" charset="0"/>
                <a:cs typeface="Consolas" panose="020B0609020204030204" pitchFamily="49" charset="0"/>
              </a:rPr>
              <a:t>TabPages</a:t>
            </a:r>
            <a:r>
              <a:rPr lang="en-US" dirty="0"/>
              <a:t> Added to a </a:t>
            </a:r>
            <a:r>
              <a:rPr lang="en-US" dirty="0" smtClean="0">
                <a:latin typeface="Consolas" panose="020B0609020204030204" pitchFamily="49" charset="0"/>
                <a:cs typeface="Consolas" panose="020B0609020204030204" pitchFamily="49" charset="0"/>
              </a:rPr>
              <a:t>TabControl</a:t>
            </a:r>
            <a:endParaRPr lang="en-US" dirty="0">
              <a:latin typeface="Consolas" panose="020B0609020204030204" pitchFamily="49" charset="0"/>
              <a:cs typeface="Consolas" panose="020B0609020204030204" pitchFamily="49" charset="0"/>
            </a:endParaRPr>
          </a:p>
        </p:txBody>
      </p:sp>
      <p:pic>
        <p:nvPicPr>
          <p:cNvPr id="4" name="Picture 3" descr="A form window. The window displays a tab control panel with 2 tabs. Clicking on the smart tasks menu, in the upper right corner of the window, opens a tab control tasks, which has the option to add tab and remove tab. The cursor is over add ta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037" y="2386183"/>
            <a:ext cx="7597926" cy="1963714"/>
          </a:xfrm>
          <a:prstGeom prst="rect">
            <a:avLst/>
          </a:prstGeom>
        </p:spPr>
      </p:pic>
    </p:spTree>
    <p:extLst>
      <p:ext uri="{BB962C8B-B14F-4D97-AF65-F5344CB8AC3E}">
        <p14:creationId xmlns:p14="http://schemas.microsoft.com/office/powerpoint/2010/main" val="33110056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15.35 </a:t>
            </a:r>
            <a:r>
              <a:rPr lang="en-US" dirty="0" smtClean="0">
                <a:latin typeface="Consolas" panose="020B0609020204030204" pitchFamily="49" charset="0"/>
                <a:cs typeface="Consolas" panose="020B0609020204030204" pitchFamily="49" charset="0"/>
              </a:rPr>
              <a:t>TabControl</a:t>
            </a:r>
            <a:r>
              <a:rPr lang="en-US" dirty="0" smtClean="0"/>
              <a:t> </a:t>
            </a:r>
            <a:r>
              <a:rPr lang="en-US" dirty="0"/>
              <a:t>Properties and an </a:t>
            </a:r>
            <a:r>
              <a:rPr lang="en-US" dirty="0" smtClean="0"/>
              <a:t>Event </a:t>
            </a:r>
            <a:r>
              <a:rPr lang="en-US" sz="2000" b="0" dirty="0" smtClean="0"/>
              <a:t>(1 of 2)</a:t>
            </a:r>
            <a:endParaRPr lang="en-US" sz="2000" b="0" dirty="0"/>
          </a:p>
        </p:txBody>
      </p:sp>
      <p:sp>
        <p:nvSpPr>
          <p:cNvPr id="3" name="Text Placeholder 2"/>
          <p:cNvSpPr>
            <a:spLocks noGrp="1"/>
          </p:cNvSpPr>
          <p:nvPr>
            <p:ph type="body" idx="1"/>
          </p:nvPr>
        </p:nvSpPr>
        <p:spPr>
          <a:xfrm>
            <a:off x="457200" y="1600201"/>
            <a:ext cx="8229600" cy="502920"/>
          </a:xfrm>
        </p:spPr>
        <p:txBody>
          <a:bodyPr/>
          <a:lstStyle/>
          <a:p>
            <a:pPr marL="0" indent="0">
              <a:buNone/>
            </a:pPr>
            <a:r>
              <a:rPr lang="en-US" sz="2400" b="1" dirty="0">
                <a:latin typeface="+mn-lt"/>
              </a:rPr>
              <a:t>Common Properties</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167214466"/>
              </p:ext>
            </p:extLst>
          </p:nvPr>
        </p:nvGraphicFramePr>
        <p:xfrm>
          <a:off x="457200" y="2237921"/>
          <a:ext cx="8229600" cy="4023360"/>
        </p:xfrm>
        <a:graphic>
          <a:graphicData uri="http://schemas.openxmlformats.org/drawingml/2006/table">
            <a:tbl>
              <a:tblPr firstRow="1" bandRow="1">
                <a:tableStyleId>{40F9630F-82C1-40B7-BC3A-925EFCFF5E92}</a:tableStyleId>
              </a:tblPr>
              <a:tblGrid>
                <a:gridCol w="2865120">
                  <a:extLst>
                    <a:ext uri="{9D8B030D-6E8A-4147-A177-3AD203B41FA5}">
                      <a16:colId xmlns:a16="http://schemas.microsoft.com/office/drawing/2014/main" val="813354270"/>
                    </a:ext>
                  </a:extLst>
                </a:gridCol>
                <a:gridCol w="5364480">
                  <a:extLst>
                    <a:ext uri="{9D8B030D-6E8A-4147-A177-3AD203B41FA5}">
                      <a16:colId xmlns:a16="http://schemas.microsoft.com/office/drawing/2014/main" val="1150660296"/>
                    </a:ext>
                  </a:extLst>
                </a:gridCol>
              </a:tblGrid>
              <a:tr h="241702">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TabControl</a:t>
                      </a:r>
                      <a:r>
                        <a:rPr lang="en-US" sz="1800" b="1" i="0" u="none" strike="noStrike" cap="none" baseline="0" dirty="0" smtClean="0">
                          <a:solidFill>
                            <a:schemeClr val="dk1"/>
                          </a:solidFill>
                          <a:latin typeface="+mn-lt"/>
                          <a:ea typeface="Arial"/>
                          <a:cs typeface="Arial"/>
                          <a:sym typeface="Arial"/>
                        </a:rPr>
                        <a:t> properties and an 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1673306"/>
                  </a:ext>
                </a:extLst>
              </a:tr>
              <a:tr h="140034">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ImageList</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images to be displayed on tabs.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3736108"/>
                  </a:ext>
                </a:extLst>
              </a:tr>
              <a:tr h="140034">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ItemSize</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the tab size.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2189317"/>
                  </a:ext>
                </a:extLst>
              </a:tr>
              <a:tr h="241702">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Multiline</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Indicates whether multiple rows of tabs can be displayed.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9106435"/>
                  </a:ext>
                </a:extLst>
              </a:tr>
              <a:tr h="140034">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SelectedIndex</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Index of the selected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TabPage</a:t>
                      </a:r>
                      <a:r>
                        <a:rPr lang="en-US" sz="1800" b="0" i="0" u="none" strike="noStrike" cap="none" baseline="0" dirty="0" smtClean="0">
                          <a:solidFill>
                            <a:schemeClr val="dk1"/>
                          </a:solidFill>
                          <a:latin typeface="+mn-lt"/>
                          <a:ea typeface="Arial"/>
                          <a:cs typeface="Arial"/>
                          <a:sym typeface="Arial"/>
                        </a:rPr>
                        <a: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0332175"/>
                  </a:ext>
                </a:extLst>
              </a:tr>
              <a:tr h="140034">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SelectedTab</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The selected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TabPage</a:t>
                      </a:r>
                      <a:r>
                        <a:rPr lang="en-US" sz="1800" b="0" i="0" u="none" strike="noStrike" cap="none" baseline="0" dirty="0" smtClean="0">
                          <a:solidFill>
                            <a:schemeClr val="dk1"/>
                          </a:solidFill>
                          <a:latin typeface="+mn-lt"/>
                          <a:ea typeface="Arial"/>
                          <a:cs typeface="Arial"/>
                          <a:sym typeface="Arial"/>
                        </a:rPr>
                        <a: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1269190"/>
                  </a:ext>
                </a:extLst>
              </a:tr>
              <a:tr h="140034">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TabCount</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Returns the number of tab pages.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7111278"/>
                  </a:ext>
                </a:extLst>
              </a:tr>
              <a:tr h="345288">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TabPages</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Returns the collection of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TabPages</a:t>
                      </a:r>
                      <a:r>
                        <a:rPr lang="en-US" sz="1800" b="0" i="0" u="none" strike="noStrike" cap="none" baseline="0" dirty="0" smtClean="0">
                          <a:solidFill>
                            <a:schemeClr val="dk1"/>
                          </a:solidFill>
                          <a:latin typeface="+mn-lt"/>
                          <a:ea typeface="Arial"/>
                          <a:cs typeface="Arial"/>
                          <a:sym typeface="Arial"/>
                        </a:rPr>
                        <a:t> within the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TabControl</a:t>
                      </a:r>
                      <a:r>
                        <a:rPr lang="en-US" sz="1800" b="0" i="0" u="none" strike="noStrike" cap="none" baseline="0" dirty="0" smtClean="0">
                          <a:solidFill>
                            <a:schemeClr val="dk1"/>
                          </a:solidFill>
                          <a:latin typeface="+mn-lt"/>
                          <a:ea typeface="Arial"/>
                          <a:cs typeface="Arial"/>
                          <a:sym typeface="Arial"/>
                        </a:rPr>
                        <a:t> as a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TabControl</a:t>
                      </a:r>
                      <a:r>
                        <a:rPr lang="en-US" sz="1800" b="0" i="0" u="none" strike="noStrike" cap="none" baseline="0" dirty="0" smtClean="0">
                          <a:solidFill>
                            <a:schemeClr val="dk1"/>
                          </a:solidFill>
                          <a:latin typeface="+mn-lt"/>
                          <a:ea typeface="Arial"/>
                          <a:cs typeface="Arial"/>
                          <a:sym typeface="Arial"/>
                        </a:rPr>
                        <a:t>.</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TabPageCollection</a:t>
                      </a:r>
                      <a:r>
                        <a:rPr lang="en-US" sz="1800" b="0" i="0" u="none" strike="noStrike" cap="none" baseline="0" dirty="0" smtClean="0">
                          <a:solidFill>
                            <a:schemeClr val="dk1"/>
                          </a:solidFill>
                          <a:latin typeface="+mn-lt"/>
                          <a:ea typeface="Arial"/>
                          <a:cs typeface="Arial"/>
                          <a:sym typeface="Arial"/>
                        </a:rPr>
                        <a: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94725"/>
                  </a:ext>
                </a:extLst>
              </a:tr>
            </a:tbl>
          </a:graphicData>
        </a:graphic>
      </p:graphicFrame>
    </p:spTree>
    <p:extLst>
      <p:ext uri="{BB962C8B-B14F-4D97-AF65-F5344CB8AC3E}">
        <p14:creationId xmlns:p14="http://schemas.microsoft.com/office/powerpoint/2010/main" val="399444256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15.35 </a:t>
            </a:r>
            <a:r>
              <a:rPr lang="en-US" dirty="0" smtClean="0">
                <a:latin typeface="Consolas" panose="020B0609020204030204" pitchFamily="49" charset="0"/>
                <a:cs typeface="Consolas" panose="020B0609020204030204" pitchFamily="49" charset="0"/>
              </a:rPr>
              <a:t>TabControl</a:t>
            </a:r>
            <a:r>
              <a:rPr lang="en-US" dirty="0" smtClean="0"/>
              <a:t> </a:t>
            </a:r>
            <a:r>
              <a:rPr lang="en-US" dirty="0"/>
              <a:t>Properties and an </a:t>
            </a:r>
            <a:r>
              <a:rPr lang="en-US" dirty="0" smtClean="0"/>
              <a:t>Event </a:t>
            </a:r>
            <a:r>
              <a:rPr lang="en-US" sz="2000" b="0" dirty="0" smtClean="0"/>
              <a:t>(2 of 2)</a:t>
            </a:r>
            <a:endParaRPr lang="en-US" sz="2000" b="0" dirty="0"/>
          </a:p>
        </p:txBody>
      </p:sp>
      <p:sp>
        <p:nvSpPr>
          <p:cNvPr id="9" name="Content Placeholder 8"/>
          <p:cNvSpPr>
            <a:spLocks noGrp="1"/>
          </p:cNvSpPr>
          <p:nvPr>
            <p:ph type="body" idx="1"/>
          </p:nvPr>
        </p:nvSpPr>
        <p:spPr>
          <a:xfrm>
            <a:off x="457200" y="1600201"/>
            <a:ext cx="8229600" cy="441960"/>
          </a:xfrm>
        </p:spPr>
        <p:txBody>
          <a:bodyPr/>
          <a:lstStyle/>
          <a:p>
            <a:pPr marL="0" indent="0">
              <a:buNone/>
            </a:pPr>
            <a:r>
              <a:rPr lang="en-US" sz="2400" b="1" dirty="0">
                <a:latin typeface="+mn-lt"/>
              </a:rPr>
              <a:t>Common Event</a:t>
            </a:r>
            <a:endParaRPr lang="en-US" sz="2400" dirty="0" smtClean="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78219385"/>
              </p:ext>
            </p:extLst>
          </p:nvPr>
        </p:nvGraphicFramePr>
        <p:xfrm>
          <a:off x="457200" y="2335797"/>
          <a:ext cx="8229600" cy="1280160"/>
        </p:xfrm>
        <a:graphic>
          <a:graphicData uri="http://schemas.openxmlformats.org/drawingml/2006/table">
            <a:tbl>
              <a:tblPr firstRow="1" bandRow="1">
                <a:tableStyleId>{40F9630F-82C1-40B7-BC3A-925EFCFF5E92}</a:tableStyleId>
              </a:tblPr>
              <a:tblGrid>
                <a:gridCol w="2859206">
                  <a:extLst>
                    <a:ext uri="{9D8B030D-6E8A-4147-A177-3AD203B41FA5}">
                      <a16:colId xmlns:a16="http://schemas.microsoft.com/office/drawing/2014/main" val="1701331798"/>
                    </a:ext>
                  </a:extLst>
                </a:gridCol>
                <a:gridCol w="5370394">
                  <a:extLst>
                    <a:ext uri="{9D8B030D-6E8A-4147-A177-3AD203B41FA5}">
                      <a16:colId xmlns:a16="http://schemas.microsoft.com/office/drawing/2014/main" val="128702525"/>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TabControl</a:t>
                      </a:r>
                      <a:r>
                        <a:rPr lang="en-US" sz="1800" b="1" i="0" u="none" strike="noStrike" cap="none" baseline="0" dirty="0" smtClean="0">
                          <a:solidFill>
                            <a:schemeClr val="dk1"/>
                          </a:solidFill>
                          <a:latin typeface="Arial"/>
                          <a:ea typeface="Arial"/>
                          <a:cs typeface="Arial"/>
                          <a:sym typeface="Arial"/>
                        </a:rPr>
                        <a:t> </a:t>
                      </a:r>
                      <a:r>
                        <a:rPr lang="en-US" sz="1800" b="1" i="0" u="none" strike="noStrike" cap="none" baseline="0" dirty="0" smtClean="0">
                          <a:solidFill>
                            <a:schemeClr val="dk1"/>
                          </a:solidFill>
                          <a:latin typeface="+mn-lt"/>
                          <a:ea typeface="Arial"/>
                          <a:cs typeface="Arial"/>
                          <a:sym typeface="Arial"/>
                        </a:rPr>
                        <a:t>properties and an event</a:t>
                      </a:r>
                      <a:endParaRPr lang="en-US" sz="1800" dirty="0">
                        <a:latin typeface="+mn-lt"/>
                        <a:cs typeface="Consolas" panose="020B0609020204030204" pitchFamily="49"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cap="none" baseline="0" dirty="0" smtClean="0">
                          <a:solidFill>
                            <a:schemeClr val="dk1"/>
                          </a:solidFill>
                          <a:latin typeface="+mn-lt"/>
                          <a:ea typeface="Arial"/>
                          <a:cs typeface="Arial"/>
                          <a:sym typeface="Arial"/>
                        </a:rPr>
                        <a:t>Description</a:t>
                      </a:r>
                      <a:endParaRPr lang="en-US" sz="18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3034864480"/>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SelectedIndexChanged</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800" b="0" i="0" u="none" strike="noStrike" cap="none" baseline="0" dirty="0" smtClean="0">
                          <a:solidFill>
                            <a:schemeClr val="dk1"/>
                          </a:solidFill>
                          <a:latin typeface="+mn-lt"/>
                          <a:ea typeface="Arial"/>
                          <a:cs typeface="Arial"/>
                          <a:sym typeface="Arial"/>
                        </a:rPr>
                        <a:t>Generated when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SelectedIndex</a:t>
                      </a:r>
                      <a:r>
                        <a:rPr lang="en-US" sz="1800" b="0" i="0" u="none" strike="noStrike" cap="none" baseline="0" dirty="0" smtClean="0">
                          <a:solidFill>
                            <a:schemeClr val="dk1"/>
                          </a:solidFill>
                          <a:latin typeface="+mn-lt"/>
                          <a:ea typeface="Arial"/>
                          <a:cs typeface="Arial"/>
                          <a:sym typeface="Arial"/>
                        </a:rPr>
                        <a:t> changes (i.e., another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TabPage</a:t>
                      </a:r>
                      <a:r>
                        <a:rPr lang="en-US" sz="1800" b="0" i="0" u="none" strike="noStrike" cap="none" baseline="0" dirty="0" smtClean="0">
                          <a:solidFill>
                            <a:schemeClr val="dk1"/>
                          </a:solidFill>
                          <a:latin typeface="+mn-lt"/>
                          <a:ea typeface="Arial"/>
                          <a:cs typeface="Arial"/>
                          <a:sym typeface="Arial"/>
                        </a:rPr>
                        <a:t> is selected).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47101738"/>
                  </a:ext>
                </a:extLst>
              </a:tr>
            </a:tbl>
          </a:graphicData>
        </a:graphic>
      </p:graphicFrame>
    </p:spTree>
    <p:extLst>
      <p:ext uri="{BB962C8B-B14F-4D97-AF65-F5344CB8AC3E}">
        <p14:creationId xmlns:p14="http://schemas.microsoft.com/office/powerpoint/2010/main" val="24901744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15.11 </a:t>
            </a:r>
            <a:r>
              <a:rPr lang="en-US" dirty="0" smtClean="0">
                <a:latin typeface="Consolas" panose="020B0609020204030204" pitchFamily="49" charset="0"/>
                <a:cs typeface="Consolas" panose="020B0609020204030204" pitchFamily="49" charset="0"/>
              </a:rPr>
              <a:t>TabControl</a:t>
            </a:r>
            <a:r>
              <a:rPr lang="en-US" dirty="0" smtClean="0">
                <a:latin typeface="Times New Roman" panose="02020603050405020304" pitchFamily="18" charset="0"/>
                <a:cs typeface="Times New Roman" panose="02020603050405020304" pitchFamily="18" charset="0"/>
              </a:rPr>
              <a:t> Control </a:t>
            </a:r>
            <a:r>
              <a:rPr lang="en-US" sz="2000" b="0" dirty="0" smtClean="0">
                <a:latin typeface="Times New Roman" panose="02020603050405020304" pitchFamily="18" charset="0"/>
                <a:cs typeface="Times New Roman" panose="02020603050405020304" pitchFamily="18" charset="0"/>
              </a:rPr>
              <a:t>(4 of 4)</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UsingTabsForm</a:t>
            </a:r>
            <a:r>
              <a:rPr lang="en-US" altLang="en-US" sz="2400" dirty="0">
                <a:latin typeface="+mn-lt"/>
              </a:rPr>
              <a:t> (</a:t>
            </a:r>
            <a:r>
              <a:rPr lang="en-US" altLang="en-US" sz="2400" dirty="0" smtClean="0">
                <a:latin typeface="+mn-lt"/>
              </a:rPr>
              <a:t>Figure</a:t>
            </a:r>
            <a:r>
              <a:rPr lang="en-US" altLang="en-US" sz="2400" dirty="0">
                <a:latin typeface="+mn-lt"/>
              </a:rPr>
              <a:t> 15.36) uses a </a:t>
            </a:r>
            <a:r>
              <a:rPr lang="en-US" altLang="en-US" sz="2400" dirty="0">
                <a:latin typeface="Consolas" panose="020B0609020204030204" pitchFamily="49" charset="0"/>
                <a:cs typeface="Consolas" panose="020B0609020204030204" pitchFamily="49" charset="0"/>
              </a:rPr>
              <a:t>TabControl</a:t>
            </a:r>
            <a:r>
              <a:rPr lang="en-US" altLang="en-US" sz="2400" dirty="0">
                <a:latin typeface="+mn-lt"/>
              </a:rPr>
              <a:t> to display various options relating to the text on a label (</a:t>
            </a:r>
            <a:r>
              <a:rPr lang="en-US" altLang="en-US" sz="2400" dirty="0">
                <a:latin typeface="Consolas" panose="020B0609020204030204" pitchFamily="49" charset="0"/>
                <a:cs typeface="Consolas" panose="020B0609020204030204" pitchFamily="49" charset="0"/>
              </a:rPr>
              <a:t>Color</a:t>
            </a:r>
            <a:r>
              <a:rPr lang="en-US" altLang="en-US" sz="2400" dirty="0">
                <a:latin typeface="+mn-lt"/>
                <a:cs typeface="Consolas" panose="020B0609020204030204" pitchFamily="49" charset="0"/>
              </a:rPr>
              <a:t>,</a:t>
            </a:r>
            <a:r>
              <a:rPr lang="en-US" altLang="en-US" sz="2400" dirty="0">
                <a:latin typeface="Consolas" panose="020B0609020204030204" pitchFamily="49" charset="0"/>
                <a:cs typeface="Consolas" panose="020B0609020204030204" pitchFamily="49" charset="0"/>
              </a:rPr>
              <a:t> Size </a:t>
            </a:r>
            <a:r>
              <a:rPr lang="en-US" altLang="en-US" sz="2400" dirty="0">
                <a:latin typeface="+mn-lt"/>
                <a:cs typeface="Consolas" panose="020B0609020204030204" pitchFamily="49" charset="0"/>
              </a:rPr>
              <a:t>and</a:t>
            </a:r>
            <a:r>
              <a:rPr lang="en-US" altLang="en-US" sz="2400" dirty="0">
                <a:latin typeface="Consolas" panose="020B0609020204030204" pitchFamily="49" charset="0"/>
                <a:cs typeface="Consolas" panose="020B0609020204030204" pitchFamily="49" charset="0"/>
              </a:rPr>
              <a:t> Message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87259281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15.36 Using </a:t>
            </a:r>
            <a:r>
              <a:rPr lang="en-US" dirty="0">
                <a:latin typeface="Consolas" panose="020B0609020204030204" pitchFamily="49" charset="0"/>
                <a:cs typeface="Consolas" panose="020B0609020204030204" pitchFamily="49" charset="0"/>
              </a:rPr>
              <a:t>TabControl</a:t>
            </a:r>
            <a:r>
              <a:rPr lang="en-US" dirty="0"/>
              <a:t> to Display Various Font </a:t>
            </a:r>
            <a:r>
              <a:rPr lang="en-US" dirty="0" smtClean="0"/>
              <a:t>Settings </a:t>
            </a:r>
            <a:r>
              <a:rPr lang="en-US" sz="2000" b="0" dirty="0" smtClean="0"/>
              <a:t>(1 of 6)</a:t>
            </a:r>
            <a:endParaRPr lang="en-US" sz="2000" b="0" dirty="0"/>
          </a:p>
        </p:txBody>
      </p:sp>
      <p:pic>
        <p:nvPicPr>
          <p:cNvPr id="6" name="Picture 5" descr="Program code. Line 1: forward slash, forward slash, f i g, period, 15, period, 36, colon, using tabs form, period, c s. Line 2: forward slash, forward slash, using tab control to display various font settings period. Line 3: using system, semicolon. Line 4: using system, period, drawing, semicolon. Line 5: using system, period, windows, period, forms, semicolon. Line 6: blank. Line 7: namespace using tabs. Line 8: left brace. Line 9, indented once: forward slash, forward slash, form uses tabs and radio buttons, to display various font settings. Line 10, indented once: public partial class using tabs form, colon, form. Line 11, indented once: left brace. Line 12, indented twice: forward slash, forward slash, constructor. Line 13, indented twice: public using tabs form, left parenthesis, right parenthesis. Line 14, indented twice: left brace. Line 15, indented three times: initialize component, left parenthesis, right parenthesis, semicolon. Line 16, indented twice: right brace. Line 17: blank."/>
          <p:cNvPicPr>
            <a:picLocks noChangeAspect="1"/>
          </p:cNvPicPr>
          <p:nvPr/>
        </p:nvPicPr>
        <p:blipFill>
          <a:blip r:embed="rId2"/>
          <a:stretch>
            <a:fillRect/>
          </a:stretch>
        </p:blipFill>
        <p:spPr>
          <a:xfrm>
            <a:off x="670144" y="1856909"/>
            <a:ext cx="7803713" cy="3737815"/>
          </a:xfrm>
          <a:prstGeom prst="rect">
            <a:avLst/>
          </a:prstGeom>
        </p:spPr>
      </p:pic>
    </p:spTree>
    <p:extLst>
      <p:ext uri="{BB962C8B-B14F-4D97-AF65-F5344CB8AC3E}">
        <p14:creationId xmlns:p14="http://schemas.microsoft.com/office/powerpoint/2010/main" val="1941453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 Setting a Menu </a:t>
            </a:r>
            <a:r>
              <a:rPr lang="en-US" dirty="0" smtClean="0"/>
              <a:t>Item’s </a:t>
            </a:r>
            <a:r>
              <a:rPr lang="en-US" dirty="0"/>
              <a:t>Shortcut </a:t>
            </a:r>
            <a:r>
              <a:rPr lang="en-US" dirty="0" smtClean="0"/>
              <a:t>Keys</a:t>
            </a:r>
            <a:endParaRPr lang="en-US" dirty="0"/>
          </a:p>
        </p:txBody>
      </p:sp>
      <p:pic>
        <p:nvPicPr>
          <p:cNvPr id="5" name="Picture 4" descr="The properties window. In the window, the shortcut keys property is selected, which opens up another window titled, modifiers. Modifiers contains, 3 checkboxes, 1 drop down option, and 1 reset button. The 3 checkboxes are, control, shift and alt. They are used to specify modifier keys. The drop down option is for select key, modifier and key combination for the menu item.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220" y="2081002"/>
            <a:ext cx="7387560" cy="2695997"/>
          </a:xfrm>
          <a:prstGeom prst="rect">
            <a:avLst/>
          </a:prstGeom>
        </p:spPr>
      </p:pic>
    </p:spTree>
    <p:extLst>
      <p:ext uri="{BB962C8B-B14F-4D97-AF65-F5344CB8AC3E}">
        <p14:creationId xmlns:p14="http://schemas.microsoft.com/office/powerpoint/2010/main" val="156089309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15.36 Using </a:t>
            </a:r>
            <a:r>
              <a:rPr lang="en-US" dirty="0">
                <a:latin typeface="Consolas" panose="020B0609020204030204" pitchFamily="49" charset="0"/>
                <a:cs typeface="Consolas" panose="020B0609020204030204" pitchFamily="49" charset="0"/>
              </a:rPr>
              <a:t>TabControl</a:t>
            </a:r>
            <a:r>
              <a:rPr lang="en-US" dirty="0"/>
              <a:t> to Display Various Font </a:t>
            </a:r>
            <a:r>
              <a:rPr lang="en-US" dirty="0" smtClean="0"/>
              <a:t>Settings </a:t>
            </a:r>
            <a:r>
              <a:rPr lang="en-US" sz="2000" b="0" dirty="0" smtClean="0"/>
              <a:t>(2 of 6)</a:t>
            </a:r>
            <a:endParaRPr lang="en-US" sz="2000" b="0" dirty="0"/>
          </a:p>
        </p:txBody>
      </p:sp>
      <p:pic>
        <p:nvPicPr>
          <p:cNvPr id="7" name="Picture 6" descr="Line 18, indented twice: forward slash, forward slash, event handler for black radio button. Line 19, indented twice: private void black radio button, underscore, checked changed, left parenthesis. Line 20, indented three times: object sender, comma, event a r g s, e, right parenthesis. Line 21, indented twice: left brace. Line 22, indented three times: display label, period, forecolor = color, period, black, semicolon, forward slash, forward slash, change color to black. Line 23, indented twice: right brace. Line 24: blank. Line 25, indented twice: forward slash, forward slash, event handler for red radio button. Line 26, indented twice: private void red radio button, underscore, checked changed, left parenthesis. Line 27, indented three times: object sender, comma, event a r g s, e, right parenthesis. Line 28, indented twice: left brace. Line 29, indented three times: display Line 18, indented twice: forward slash, forward slash, event handler for black radio button. Line 19, indented twice: private void black radio button, underscore, checked changed, left parenthesis. Line 20, indented three times: object sender, comma, event a r g s, e, right parenthesis. Line 21, indented twice: left brace. Line 22, indented three times: display label, period, forecolor = color, period, black, semicolon, forward slash, forward slash, change color to black. Line 23, indented twice: right brace. Line 24: blank. Line 25, indented twice: forward slash, forward slash, event handler for red radio button. Line 26, indented twice: private void red radio button, underscore, checked changed, left parenthesis. Line 27, indented three times: object sender, comma, event a r g s, e, right parenthesis. Line 28, indented twice: left brace. Line 29, indented three times: display label, period, forecolor = color, period, red, semicolon, forward slash, forward slash, change color to red. Line 30, indented twice: right brace. Line 31: blank."/>
          <p:cNvPicPr>
            <a:picLocks noChangeAspect="1"/>
          </p:cNvPicPr>
          <p:nvPr/>
        </p:nvPicPr>
        <p:blipFill>
          <a:blip r:embed="rId2"/>
          <a:stretch>
            <a:fillRect/>
          </a:stretch>
        </p:blipFill>
        <p:spPr>
          <a:xfrm>
            <a:off x="699435" y="1863100"/>
            <a:ext cx="7745128" cy="3808118"/>
          </a:xfrm>
          <a:prstGeom prst="rect">
            <a:avLst/>
          </a:prstGeom>
        </p:spPr>
      </p:pic>
    </p:spTree>
    <p:extLst>
      <p:ext uri="{BB962C8B-B14F-4D97-AF65-F5344CB8AC3E}">
        <p14:creationId xmlns:p14="http://schemas.microsoft.com/office/powerpoint/2010/main" val="262705642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15.36 Using </a:t>
            </a:r>
            <a:r>
              <a:rPr lang="en-US" dirty="0">
                <a:latin typeface="Consolas" panose="020B0609020204030204" pitchFamily="49" charset="0"/>
                <a:cs typeface="Consolas" panose="020B0609020204030204" pitchFamily="49" charset="0"/>
              </a:rPr>
              <a:t>TabControl</a:t>
            </a:r>
            <a:r>
              <a:rPr lang="en-US" dirty="0"/>
              <a:t> to Display Various Font </a:t>
            </a:r>
            <a:r>
              <a:rPr lang="en-US" dirty="0" smtClean="0"/>
              <a:t>Settings </a:t>
            </a:r>
            <a:r>
              <a:rPr lang="en-US" sz="2000" b="0" dirty="0" smtClean="0"/>
              <a:t>(3 of 6)</a:t>
            </a:r>
            <a:endParaRPr lang="en-US" sz="2000" b="0" dirty="0"/>
          </a:p>
        </p:txBody>
      </p:sp>
      <p:pic>
        <p:nvPicPr>
          <p:cNvPr id="7" name="Picture 6" descr="Line 32, indented twice: forward slash, forward slash, event handler for green radio button. Line 33, indented twice: private void green radio button, underscore, checked changed, left parenthesis. Line 34, indented twice: object sender, comma, event a r g s, e, right parenthesis. Line 35, indented twice: left brace. Line 36, indented three times: display label, period, forecolor = color, period, green, semicolon, forward slash, forward slash, change color to green. Line 37, indented twice: right brace. Line 38: blank. Line 39, indented twice: forward slash, forward slash, event handler for 12 point radio button. Line 40, indented twice: private void size12radio button, underscore, checked changed, left parenthesis. Line 41, indented three times: object sender, comma, event a r g s, e, right parenthesis. Line 42, indented twice: left brace. Line 43, indented three times: forward slash, forward slash, change font size to 12. Line 44, indented three times: display label, period, font = new font, left parenthesis, display label, period, font, period, name, comma, 12, right parenthesis, semicolon. Line 45: right brace. Line 46: blank."/>
          <p:cNvPicPr>
            <a:picLocks noChangeAspect="1"/>
          </p:cNvPicPr>
          <p:nvPr/>
        </p:nvPicPr>
        <p:blipFill>
          <a:blip r:embed="rId2"/>
          <a:stretch>
            <a:fillRect/>
          </a:stretch>
        </p:blipFill>
        <p:spPr>
          <a:xfrm>
            <a:off x="772583" y="1846605"/>
            <a:ext cx="7598835" cy="3683406"/>
          </a:xfrm>
          <a:prstGeom prst="rect">
            <a:avLst/>
          </a:prstGeom>
        </p:spPr>
      </p:pic>
    </p:spTree>
    <p:extLst>
      <p:ext uri="{BB962C8B-B14F-4D97-AF65-F5344CB8AC3E}">
        <p14:creationId xmlns:p14="http://schemas.microsoft.com/office/powerpoint/2010/main" val="37595105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15.36 Using </a:t>
            </a:r>
            <a:r>
              <a:rPr lang="en-US" dirty="0">
                <a:latin typeface="Consolas" panose="020B0609020204030204" pitchFamily="49" charset="0"/>
                <a:cs typeface="Consolas" panose="020B0609020204030204" pitchFamily="49" charset="0"/>
              </a:rPr>
              <a:t>TabControl</a:t>
            </a:r>
            <a:r>
              <a:rPr lang="en-US" dirty="0"/>
              <a:t> to Display Various Font </a:t>
            </a:r>
            <a:r>
              <a:rPr lang="en-US" dirty="0" smtClean="0"/>
              <a:t>Settings </a:t>
            </a:r>
            <a:r>
              <a:rPr lang="en-US" sz="2000" b="0" dirty="0" smtClean="0"/>
              <a:t>(4 of 6)</a:t>
            </a:r>
            <a:endParaRPr lang="en-US" sz="2000" b="0" dirty="0"/>
          </a:p>
        </p:txBody>
      </p:sp>
      <p:pic>
        <p:nvPicPr>
          <p:cNvPr id="8" name="Picture 7" descr="Line 47, indented twice: forward slash, forward slash, event handler for 16 point radio button. Line 48, indented twice: private void size16radio button, underscore, checked changed, left parenthesis. Line 49, indented three times: object sender, comma, event a r g s, e, right parenthesis. Line 50, indented twice: left brace. Line 51, indented three times: forward slash, forward slash, change font size to 16. Line 52, indented three times: display label, period, font = new font, left parenthesis, display label, period, font, period, name, comma, 16, right parenthesis, semicolon. Line 53, indented twice: right brace. Line 54: blank. Line 55, indented twice: forward slash, forward slash, event handler for 20 point radio button. Line 56, indented twice: private void size20radio button, underscore, checked changed, left parenthesis. Line 57, indented three times: object sender, comma, event a r g s, e, right parenthesis. Line 58, indented twice: left brace. Line 59, indented three times: forward slash, forward slash, change font size to 20. Line 60, indented three times: display label, period, font = new font, left parenthesis, display label, period, font, period, name, comma, 20, right parenthesis, semicolon. Line 61, indented twice: right brace. Line 62: blank."/>
          <p:cNvPicPr>
            <a:picLocks noChangeAspect="1"/>
          </p:cNvPicPr>
          <p:nvPr/>
        </p:nvPicPr>
        <p:blipFill>
          <a:blip r:embed="rId2"/>
          <a:stretch>
            <a:fillRect/>
          </a:stretch>
        </p:blipFill>
        <p:spPr>
          <a:xfrm>
            <a:off x="680007" y="1880459"/>
            <a:ext cx="7807658" cy="3619597"/>
          </a:xfrm>
          <a:prstGeom prst="rect">
            <a:avLst/>
          </a:prstGeom>
        </p:spPr>
      </p:pic>
    </p:spTree>
    <p:extLst>
      <p:ext uri="{BB962C8B-B14F-4D97-AF65-F5344CB8AC3E}">
        <p14:creationId xmlns:p14="http://schemas.microsoft.com/office/powerpoint/2010/main" val="266030274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15.36 Using </a:t>
            </a:r>
            <a:r>
              <a:rPr lang="en-US" dirty="0">
                <a:latin typeface="Consolas" panose="020B0609020204030204" pitchFamily="49" charset="0"/>
                <a:cs typeface="Consolas" panose="020B0609020204030204" pitchFamily="49" charset="0"/>
              </a:rPr>
              <a:t>TabControl</a:t>
            </a:r>
            <a:r>
              <a:rPr lang="en-US" dirty="0"/>
              <a:t> to Display Various Font </a:t>
            </a:r>
            <a:r>
              <a:rPr lang="en-US" dirty="0" smtClean="0"/>
              <a:t>Settings </a:t>
            </a:r>
            <a:r>
              <a:rPr lang="en-US" sz="2000" b="0" dirty="0" smtClean="0"/>
              <a:t>(5 of 6)</a:t>
            </a:r>
            <a:endParaRPr lang="en-US" sz="2000" b="0" dirty="0"/>
          </a:p>
        </p:txBody>
      </p:sp>
      <p:pic>
        <p:nvPicPr>
          <p:cNvPr id="8" name="Picture 7" descr="Line 63, indented twice: forward slash, forward slash, event handler for hello exclamation point radio button. Line 64, indented twice: private void hello radio button, underscore, checked changed, left parenthesis. Line 65, indented three times: object sender, comma, event a r g s, e, right parenthesis. Line 66, indented twice: left brace. Line 67, indented twice: right brace. Line 68: blank. Line 69, indented twice: forward slash, forward slash, event handler for goodbye exclamation point radio button. Line 70, indented twice: private void good bye radio button, underscore, checked changed, left parenthesis. Line 71, indented three times: object sender, comma, event a r g s, e, right parenthesis. Line 72, indented twice: left brace. Line 73, indented three times: display label, period, text =, open quotes, goodbye exclamation point, close quotes, semicolon, forward slash, forward slash, change text to goodbye exclamation point. Line 74, indented twice: right brace. Line 75, indented once: right brace. Line 76: right brace."/>
          <p:cNvPicPr>
            <a:picLocks noChangeAspect="1"/>
          </p:cNvPicPr>
          <p:nvPr/>
        </p:nvPicPr>
        <p:blipFill>
          <a:blip r:embed="rId2"/>
          <a:stretch>
            <a:fillRect/>
          </a:stretch>
        </p:blipFill>
        <p:spPr>
          <a:xfrm>
            <a:off x="656213" y="1860104"/>
            <a:ext cx="7830860" cy="3544190"/>
          </a:xfrm>
          <a:prstGeom prst="rect">
            <a:avLst/>
          </a:prstGeom>
        </p:spPr>
      </p:pic>
    </p:spTree>
    <p:extLst>
      <p:ext uri="{BB962C8B-B14F-4D97-AF65-F5344CB8AC3E}">
        <p14:creationId xmlns:p14="http://schemas.microsoft.com/office/powerpoint/2010/main" val="39056307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15.36 Using </a:t>
            </a:r>
            <a:r>
              <a:rPr lang="en-US" dirty="0">
                <a:latin typeface="Consolas" panose="020B0609020204030204" pitchFamily="49" charset="0"/>
                <a:cs typeface="Consolas" panose="020B0609020204030204" pitchFamily="49" charset="0"/>
              </a:rPr>
              <a:t>TabControl</a:t>
            </a:r>
            <a:r>
              <a:rPr lang="en-US" dirty="0"/>
              <a:t> to Display Various Font </a:t>
            </a:r>
            <a:r>
              <a:rPr lang="en-US" dirty="0" smtClean="0"/>
              <a:t>Settings </a:t>
            </a:r>
            <a:r>
              <a:rPr lang="en-US" sz="2000" b="0" dirty="0" smtClean="0"/>
              <a:t>(6 of 6)</a:t>
            </a:r>
            <a:endParaRPr lang="en-US" sz="2000" b="0" dirty="0"/>
          </a:p>
        </p:txBody>
      </p:sp>
      <p:pic>
        <p:nvPicPr>
          <p:cNvPr id="6" name="Picture 5" descr="Program code output. Step by step screen captures labeled a to d. Step a. Selecting the red radio button from the color tab. The screen capture of using tabs contains a title bar, 4 tabs, 3 radio buttons, and a display text area. The title bar has: the title, using tabs, on the left, a minimize, a maximize and a close button on the right. The 4 tabs are: color, size, message, about. The color tab contains 3 audio buttons: black, red, green. Red is the selected color. The display text area is at the bottom of the window. The text displayed is hello. Step b. Selecting the 20 point radio button from the size tab. The size tab contains 3 sizes: 12 point, 16 point, 20 point. 20 point is the selected size. The display text, hello, is of a larger size. Step c. Selecting the goodbye radio button from the message tab. The message tab contains 2 messages: hello, goodbye. Goodbye is the selected message. The text displayed in the text area changes to goodbye. Step d. Selecting the about tab. The description given in the about tab is as follows: tabs are used to organize controls and conserve screen space."/>
          <p:cNvPicPr>
            <a:picLocks noChangeAspect="1"/>
          </p:cNvPicPr>
          <p:nvPr/>
        </p:nvPicPr>
        <p:blipFill>
          <a:blip r:embed="rId2"/>
          <a:stretch>
            <a:fillRect/>
          </a:stretch>
        </p:blipFill>
        <p:spPr>
          <a:xfrm>
            <a:off x="824701" y="1825507"/>
            <a:ext cx="7494599" cy="4111226"/>
          </a:xfrm>
          <a:prstGeom prst="rect">
            <a:avLst/>
          </a:prstGeom>
        </p:spPr>
      </p:pic>
    </p:spTree>
    <p:extLst>
      <p:ext uri="{BB962C8B-B14F-4D97-AF65-F5344CB8AC3E}">
        <p14:creationId xmlns:p14="http://schemas.microsoft.com/office/powerpoint/2010/main" val="319654245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15.3</a:t>
            </a:r>
          </a:p>
        </p:txBody>
      </p:sp>
      <p:sp>
        <p:nvSpPr>
          <p:cNvPr id="3" name="Text Placeholder 2"/>
          <p:cNvSpPr>
            <a:spLocks noGrp="1"/>
          </p:cNvSpPr>
          <p:nvPr>
            <p:ph type="body" idx="1"/>
          </p:nvPr>
        </p:nvSpPr>
        <p:spPr>
          <a:xfrm>
            <a:off x="457200" y="1600200"/>
            <a:ext cx="8397240" cy="4525963"/>
          </a:xfrm>
        </p:spPr>
        <p:txBody>
          <a:bodyPr/>
          <a:lstStyle/>
          <a:p>
            <a:pPr marL="0" indent="0">
              <a:buNone/>
            </a:pPr>
            <a:r>
              <a:rPr lang="en-US" sz="2400" dirty="0">
                <a:latin typeface="+mn-lt"/>
              </a:rPr>
              <a:t>A </a:t>
            </a:r>
            <a:r>
              <a:rPr lang="en-US" sz="2400" dirty="0">
                <a:latin typeface="Consolas" panose="020B0609020204030204" pitchFamily="49" charset="0"/>
                <a:cs typeface="Consolas" panose="020B0609020204030204" pitchFamily="49" charset="0"/>
              </a:rPr>
              <a:t>TabPage</a:t>
            </a:r>
            <a:r>
              <a:rPr lang="en-US" sz="2400" dirty="0">
                <a:latin typeface="+mn-lt"/>
              </a:rPr>
              <a:t> can act as a container for a single logical group of </a:t>
            </a:r>
            <a:r>
              <a:rPr lang="en-US" sz="2400" dirty="0">
                <a:latin typeface="Consolas" panose="020B0609020204030204" pitchFamily="49" charset="0"/>
                <a:cs typeface="Consolas" panose="020B0609020204030204" pitchFamily="49" charset="0"/>
              </a:rPr>
              <a:t>RadioButton</a:t>
            </a:r>
            <a:r>
              <a:rPr lang="en-US" sz="2400" dirty="0">
                <a:latin typeface="+mn-lt"/>
              </a:rPr>
              <a:t>s, </a:t>
            </a:r>
            <a:r>
              <a:rPr lang="en-US" sz="2400" dirty="0" smtClean="0">
                <a:latin typeface="+mn-lt"/>
              </a:rPr>
              <a:t>enforcing their </a:t>
            </a:r>
            <a:r>
              <a:rPr lang="en-US" sz="2400" dirty="0">
                <a:latin typeface="+mn-lt"/>
              </a:rPr>
              <a:t>mutual exclusivity. </a:t>
            </a:r>
            <a:r>
              <a:rPr lang="en-US" sz="2400" dirty="0" smtClean="0">
                <a:latin typeface="+mn-lt"/>
              </a:rPr>
              <a:t>To place </a:t>
            </a:r>
            <a:r>
              <a:rPr lang="en-US" sz="2400" dirty="0">
                <a:latin typeface="+mn-lt"/>
              </a:rPr>
              <a:t>multiple </a:t>
            </a:r>
            <a:r>
              <a:rPr lang="en-US" sz="2400" dirty="0">
                <a:latin typeface="Consolas" panose="020B0609020204030204" pitchFamily="49" charset="0"/>
                <a:cs typeface="Consolas" panose="020B0609020204030204" pitchFamily="49" charset="0"/>
              </a:rPr>
              <a:t>RadioButton</a:t>
            </a:r>
            <a:r>
              <a:rPr lang="en-US" sz="2400" dirty="0">
                <a:latin typeface="+mn-lt"/>
              </a:rPr>
              <a:t> groups inside a single </a:t>
            </a:r>
            <a:r>
              <a:rPr lang="en-US" sz="2400" dirty="0" smtClean="0">
                <a:latin typeface="Consolas" panose="020B0609020204030204" pitchFamily="49" charset="0"/>
                <a:cs typeface="Consolas" panose="020B0609020204030204" pitchFamily="49" charset="0"/>
              </a:rPr>
              <a:t>TabPage</a:t>
            </a:r>
            <a:r>
              <a:rPr lang="en-US" sz="2400" dirty="0" smtClean="0">
                <a:latin typeface="+mn-lt"/>
              </a:rPr>
              <a:t>, you </a:t>
            </a:r>
            <a:r>
              <a:rPr lang="en-US" sz="2400" dirty="0">
                <a:latin typeface="+mn-lt"/>
              </a:rPr>
              <a:t>should group </a:t>
            </a:r>
            <a:r>
              <a:rPr lang="en-US" sz="2400" dirty="0">
                <a:latin typeface="Consolas" panose="020B0609020204030204" pitchFamily="49" charset="0"/>
                <a:cs typeface="Consolas" panose="020B0609020204030204" pitchFamily="49" charset="0"/>
              </a:rPr>
              <a:t>RadioButton</a:t>
            </a:r>
            <a:r>
              <a:rPr lang="en-US" sz="2400" dirty="0">
                <a:latin typeface="+mn-lt"/>
              </a:rPr>
              <a:t>s within </a:t>
            </a:r>
            <a:r>
              <a:rPr lang="en-US" sz="2400" dirty="0">
                <a:latin typeface="Consolas" panose="020B0609020204030204" pitchFamily="49" charset="0"/>
                <a:cs typeface="Consolas" panose="020B0609020204030204" pitchFamily="49" charset="0"/>
              </a:rPr>
              <a:t>Panel</a:t>
            </a:r>
            <a:r>
              <a:rPr lang="en-US" sz="2400" dirty="0">
                <a:latin typeface="+mn-lt"/>
              </a:rPr>
              <a:t>s or </a:t>
            </a:r>
            <a:r>
              <a:rPr lang="en-US" sz="2400" dirty="0">
                <a:latin typeface="Consolas" panose="020B0609020204030204" pitchFamily="49" charset="0"/>
                <a:cs typeface="Consolas" panose="020B0609020204030204" pitchFamily="49" charset="0"/>
              </a:rPr>
              <a:t>GroupBox</a:t>
            </a:r>
            <a:r>
              <a:rPr lang="en-US" sz="2400" dirty="0">
                <a:latin typeface="+mn-lt"/>
              </a:rPr>
              <a:t>es contained within </a:t>
            </a:r>
            <a:r>
              <a:rPr lang="en-US" sz="2400" dirty="0" smtClean="0">
                <a:latin typeface="+mn-lt"/>
              </a:rPr>
              <a:t>the </a:t>
            </a:r>
            <a:r>
              <a:rPr lang="en-US" sz="2400" dirty="0" smtClean="0">
                <a:latin typeface="Consolas" panose="020B0609020204030204" pitchFamily="49" charset="0"/>
                <a:cs typeface="Consolas" panose="020B0609020204030204" pitchFamily="49" charset="0"/>
              </a:rPr>
              <a:t>TabPage</a:t>
            </a:r>
            <a:r>
              <a:rPr lang="en-US" sz="2400" dirty="0">
                <a:latin typeface="+mn-lt"/>
              </a:rPr>
              <a:t>.</a:t>
            </a:r>
          </a:p>
        </p:txBody>
      </p:sp>
    </p:spTree>
    <p:extLst>
      <p:ext uri="{BB962C8B-B14F-4D97-AF65-F5344CB8AC3E}">
        <p14:creationId xmlns:p14="http://schemas.microsoft.com/office/powerpoint/2010/main" val="370500698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15.12 Multiple </a:t>
            </a:r>
            <a:r>
              <a:rPr lang="en-US" dirty="0"/>
              <a:t>Document Interface (</a:t>
            </a:r>
            <a:r>
              <a:rPr lang="en-US" dirty="0" smtClean="0"/>
              <a:t>M</a:t>
            </a:r>
            <a:r>
              <a:rPr lang="en-US" sz="100" dirty="0" smtClean="0"/>
              <a:t> </a:t>
            </a:r>
            <a:r>
              <a:rPr lang="en-US" dirty="0" smtClean="0"/>
              <a:t>D</a:t>
            </a:r>
            <a:r>
              <a:rPr lang="en-US" sz="100" dirty="0" smtClean="0"/>
              <a:t> </a:t>
            </a:r>
            <a:r>
              <a:rPr lang="en-US" dirty="0" smtClean="0"/>
              <a:t>I</a:t>
            </a:r>
            <a:r>
              <a:rPr lang="en-US" dirty="0"/>
              <a:t>) </a:t>
            </a:r>
            <a:r>
              <a:rPr lang="en-US" dirty="0" smtClean="0"/>
              <a:t>Windows </a:t>
            </a:r>
            <a:r>
              <a:rPr lang="en-US" sz="2000" b="0" dirty="0" smtClean="0"/>
              <a:t>(1 of 6)</a:t>
            </a:r>
            <a:endParaRPr lang="en-US" sz="2000" b="0" dirty="0"/>
          </a:p>
        </p:txBody>
      </p:sp>
      <p:sp>
        <p:nvSpPr>
          <p:cNvPr id="3" name="Text Placeholder 2"/>
          <p:cNvSpPr>
            <a:spLocks noGrp="1"/>
          </p:cNvSpPr>
          <p:nvPr>
            <p:ph type="body" idx="1"/>
          </p:nvPr>
        </p:nvSpPr>
        <p:spPr>
          <a:xfrm>
            <a:off x="457199" y="1600200"/>
            <a:ext cx="8372901" cy="4525963"/>
          </a:xfrm>
        </p:spPr>
        <p:txBody>
          <a:bodyPr/>
          <a:lstStyle/>
          <a:p>
            <a:r>
              <a:rPr lang="en-US" altLang="en-US" sz="2400" dirty="0">
                <a:latin typeface="+mn-lt"/>
              </a:rPr>
              <a:t>Many complex apps are multiple document interface (</a:t>
            </a:r>
            <a:r>
              <a:rPr lang="en-US" altLang="en-US" sz="2400" dirty="0" smtClean="0">
                <a:latin typeface="+mn-lt"/>
              </a:rPr>
              <a:t>M</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I</a:t>
            </a:r>
            <a:r>
              <a:rPr lang="en-US" altLang="en-US" sz="2400" dirty="0">
                <a:latin typeface="+mn-lt"/>
              </a:rPr>
              <a:t>) programs, which allow users to edit multiple documents at once</a:t>
            </a:r>
            <a:r>
              <a:rPr lang="en-US" altLang="en-US" sz="2400" dirty="0" smtClean="0">
                <a:latin typeface="+mn-lt"/>
              </a:rPr>
              <a:t>.</a:t>
            </a:r>
            <a:endParaRPr lang="en-US" altLang="en-US" sz="2400" dirty="0">
              <a:latin typeface="+mn-lt"/>
            </a:endParaRPr>
          </a:p>
          <a:p>
            <a:r>
              <a:rPr lang="en-US" altLang="en-US" sz="2400" dirty="0">
                <a:latin typeface="+mn-lt"/>
              </a:rPr>
              <a:t>An </a:t>
            </a:r>
            <a:r>
              <a:rPr lang="en-US" altLang="en-US" sz="2400" dirty="0" smtClean="0">
                <a:latin typeface="+mn-lt"/>
              </a:rPr>
              <a:t>M</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I </a:t>
            </a:r>
            <a:r>
              <a:rPr lang="en-US" altLang="en-US" sz="2400" dirty="0">
                <a:latin typeface="+mn-lt"/>
              </a:rPr>
              <a:t>program’s main window is called the parent window, and each window inside the app is referred to as a child window.</a:t>
            </a:r>
          </a:p>
          <a:p>
            <a:r>
              <a:rPr lang="en-US" altLang="en-US" sz="2400" dirty="0">
                <a:latin typeface="+mn-lt"/>
              </a:rPr>
              <a:t>Figure 15.37 depicts a sample </a:t>
            </a:r>
            <a:r>
              <a:rPr lang="en-US" altLang="en-US" sz="2400" dirty="0" smtClean="0">
                <a:latin typeface="+mn-lt"/>
              </a:rPr>
              <a:t>M</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I </a:t>
            </a:r>
            <a:r>
              <a:rPr lang="en-US" altLang="en-US" sz="2400" dirty="0">
                <a:latin typeface="+mn-lt"/>
              </a:rPr>
              <a:t>app with two child windows.</a:t>
            </a:r>
          </a:p>
          <a:p>
            <a:r>
              <a:rPr lang="en-US" altLang="en-US" sz="2400" dirty="0">
                <a:latin typeface="+mn-lt"/>
              </a:rPr>
              <a:t>To create an </a:t>
            </a:r>
            <a:r>
              <a:rPr lang="en-US" altLang="en-US" sz="2400" dirty="0" smtClean="0">
                <a:latin typeface="+mn-lt"/>
              </a:rPr>
              <a:t>M</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I </a:t>
            </a:r>
            <a:r>
              <a:rPr lang="en-US" altLang="en-US" sz="2400" dirty="0">
                <a:latin typeface="+mn-lt"/>
              </a:rPr>
              <a:t>Form, create a new </a:t>
            </a:r>
            <a:r>
              <a:rPr lang="en-US" altLang="en-US" sz="2400" dirty="0">
                <a:latin typeface="Consolas" panose="020B0609020204030204" pitchFamily="49" charset="0"/>
                <a:cs typeface="Consolas" panose="020B0609020204030204" pitchFamily="49" charset="0"/>
              </a:rPr>
              <a:t>Form</a:t>
            </a:r>
            <a:r>
              <a:rPr lang="en-US" altLang="en-US" sz="2400" dirty="0">
                <a:latin typeface="+mn-lt"/>
              </a:rPr>
              <a:t> and set its </a:t>
            </a:r>
            <a:r>
              <a:rPr lang="en-US" altLang="en-US" sz="2400" dirty="0">
                <a:latin typeface="Consolas" panose="020B0609020204030204" pitchFamily="49" charset="0"/>
                <a:cs typeface="Consolas" panose="020B0609020204030204" pitchFamily="49" charset="0"/>
              </a:rPr>
              <a:t>IsMdiContainer</a:t>
            </a:r>
            <a:r>
              <a:rPr lang="en-US" altLang="en-US" sz="2400" dirty="0">
                <a:latin typeface="+mn-lt"/>
              </a:rPr>
              <a:t> property to </a:t>
            </a:r>
            <a:r>
              <a:rPr lang="en-US" altLang="en-US" sz="2400" dirty="0">
                <a:latin typeface="Consolas" panose="020B0609020204030204" pitchFamily="49" charset="0"/>
                <a:cs typeface="Consolas" panose="020B0609020204030204" pitchFamily="49" charset="0"/>
              </a:rPr>
              <a:t>true</a:t>
            </a:r>
            <a:r>
              <a:rPr lang="en-US" altLang="en-US" sz="2400" dirty="0">
                <a:latin typeface="+mn-lt"/>
              </a:rPr>
              <a:t> </a:t>
            </a:r>
            <a:r>
              <a:rPr lang="en-US" altLang="en-US" sz="2400" dirty="0" smtClean="0">
                <a:latin typeface="+mn-lt"/>
              </a:rPr>
              <a:t>(Figure</a:t>
            </a:r>
            <a:r>
              <a:rPr lang="en-US" altLang="en-US" sz="2400" dirty="0">
                <a:latin typeface="+mn-lt"/>
              </a:rPr>
              <a:t> 15.38</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08930225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45606" cy="1066799"/>
          </a:xfrm>
        </p:spPr>
        <p:txBody>
          <a:bodyPr anchor="b"/>
          <a:lstStyle/>
          <a:p>
            <a:r>
              <a:rPr lang="en-US" dirty="0"/>
              <a:t>Figure 15.37 </a:t>
            </a:r>
            <a:r>
              <a:rPr lang="en-US" dirty="0" smtClean="0"/>
              <a:t>M</a:t>
            </a:r>
            <a:r>
              <a:rPr lang="en-US" sz="100" dirty="0" smtClean="0"/>
              <a:t> </a:t>
            </a:r>
            <a:r>
              <a:rPr lang="en-US" dirty="0" smtClean="0"/>
              <a:t>D</a:t>
            </a:r>
            <a:r>
              <a:rPr lang="en-US" sz="100" dirty="0" smtClean="0"/>
              <a:t> </a:t>
            </a:r>
            <a:r>
              <a:rPr lang="en-US" dirty="0" smtClean="0"/>
              <a:t>I </a:t>
            </a:r>
            <a:r>
              <a:rPr lang="en-US" dirty="0"/>
              <a:t>Parent Window and </a:t>
            </a:r>
            <a:r>
              <a:rPr lang="en-US" dirty="0" smtClean="0"/>
              <a:t>M</a:t>
            </a:r>
            <a:r>
              <a:rPr lang="en-US" sz="100" dirty="0" smtClean="0"/>
              <a:t> </a:t>
            </a:r>
            <a:r>
              <a:rPr lang="en-US" dirty="0" smtClean="0"/>
              <a:t>D</a:t>
            </a:r>
            <a:r>
              <a:rPr lang="en-US" sz="100" dirty="0" smtClean="0"/>
              <a:t> </a:t>
            </a:r>
            <a:r>
              <a:rPr lang="en-US" dirty="0" smtClean="0"/>
              <a:t>I </a:t>
            </a:r>
            <a:r>
              <a:rPr lang="en-US" dirty="0"/>
              <a:t>Child Windows</a:t>
            </a:r>
          </a:p>
        </p:txBody>
      </p:sp>
      <p:pic>
        <p:nvPicPr>
          <p:cNvPr id="4" name="Picture 3" descr="A form window. The form window contains a title bar, a menu bar, and a display area with two child windows, labeled child 1 and child 2. The main form window, form 1, is the m d I parent. The child 1 and child 2 windows are each an m d i child.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75" y="1811743"/>
            <a:ext cx="7536050" cy="3316402"/>
          </a:xfrm>
          <a:prstGeom prst="rect">
            <a:avLst/>
          </a:prstGeom>
        </p:spPr>
      </p:pic>
    </p:spTree>
    <p:extLst>
      <p:ext uri="{BB962C8B-B14F-4D97-AF65-F5344CB8AC3E}">
        <p14:creationId xmlns:p14="http://schemas.microsoft.com/office/powerpoint/2010/main" val="245052404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15.38 </a:t>
            </a:r>
            <a:r>
              <a:rPr lang="en-US" dirty="0" smtClean="0"/>
              <a:t>S</a:t>
            </a:r>
            <a:r>
              <a:rPr lang="en-US" sz="100" dirty="0" smtClean="0"/>
              <a:t> </a:t>
            </a:r>
            <a:r>
              <a:rPr lang="en-US" dirty="0" smtClean="0"/>
              <a:t>D</a:t>
            </a:r>
            <a:r>
              <a:rPr lang="en-US" sz="100" dirty="0" smtClean="0"/>
              <a:t> </a:t>
            </a:r>
            <a:r>
              <a:rPr lang="en-US" dirty="0" smtClean="0"/>
              <a:t>I </a:t>
            </a:r>
            <a:r>
              <a:rPr lang="en-US" dirty="0"/>
              <a:t>and </a:t>
            </a:r>
            <a:r>
              <a:rPr lang="en-US" dirty="0" smtClean="0"/>
              <a:t>M</a:t>
            </a:r>
            <a:r>
              <a:rPr lang="en-US" sz="100" dirty="0" smtClean="0"/>
              <a:t> </a:t>
            </a:r>
            <a:r>
              <a:rPr lang="en-US" dirty="0" smtClean="0"/>
              <a:t>D</a:t>
            </a:r>
            <a:r>
              <a:rPr lang="en-US" sz="100" dirty="0" smtClean="0"/>
              <a:t> </a:t>
            </a:r>
            <a:r>
              <a:rPr lang="en-US" dirty="0" smtClean="0"/>
              <a:t>I </a:t>
            </a:r>
            <a:r>
              <a:rPr lang="en-US" dirty="0"/>
              <a:t>Forms</a:t>
            </a:r>
          </a:p>
        </p:txBody>
      </p:sp>
      <p:pic>
        <p:nvPicPr>
          <p:cNvPr id="4" name="Picture 3" descr="Both a single document interface form, s d i, and multiple document interface form, m d i, contain a title bar and a display area. The display area of s d i is lighter in color than the display area of the m d 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093" y="2095513"/>
            <a:ext cx="7729815" cy="2118334"/>
          </a:xfrm>
          <a:prstGeom prst="rect">
            <a:avLst/>
          </a:prstGeom>
        </p:spPr>
      </p:pic>
    </p:spTree>
    <p:extLst>
      <p:ext uri="{BB962C8B-B14F-4D97-AF65-F5344CB8AC3E}">
        <p14:creationId xmlns:p14="http://schemas.microsoft.com/office/powerpoint/2010/main" val="238211797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15.12 </a:t>
            </a:r>
            <a:r>
              <a:rPr lang="en-US" dirty="0" smtClean="0"/>
              <a:t>Multiple </a:t>
            </a:r>
            <a:r>
              <a:rPr lang="en-US" dirty="0"/>
              <a:t>Document Interface (</a:t>
            </a:r>
            <a:r>
              <a:rPr lang="en-US" dirty="0" smtClean="0"/>
              <a:t>M</a:t>
            </a:r>
            <a:r>
              <a:rPr lang="en-US" sz="100" dirty="0" smtClean="0"/>
              <a:t> </a:t>
            </a:r>
            <a:r>
              <a:rPr lang="en-US" dirty="0" smtClean="0"/>
              <a:t>D</a:t>
            </a:r>
            <a:r>
              <a:rPr lang="en-US" sz="100" dirty="0" smtClean="0"/>
              <a:t> </a:t>
            </a:r>
            <a:r>
              <a:rPr lang="en-US" dirty="0" smtClean="0"/>
              <a:t>I</a:t>
            </a:r>
            <a:r>
              <a:rPr lang="en-US" dirty="0"/>
              <a:t>) </a:t>
            </a:r>
            <a:r>
              <a:rPr lang="en-US" dirty="0" smtClean="0"/>
              <a:t>Windows </a:t>
            </a:r>
            <a:r>
              <a:rPr lang="en-US" sz="2000" b="0" dirty="0" smtClean="0"/>
              <a:t>(2 of 6)</a:t>
            </a:r>
            <a:endParaRPr lang="en-US" sz="2000" b="0" dirty="0"/>
          </a:p>
        </p:txBody>
      </p:sp>
      <p:sp>
        <p:nvSpPr>
          <p:cNvPr id="3" name="Text Placeholder 2"/>
          <p:cNvSpPr>
            <a:spLocks noGrp="1"/>
          </p:cNvSpPr>
          <p:nvPr>
            <p:ph type="body" idx="1"/>
          </p:nvPr>
        </p:nvSpPr>
        <p:spPr>
          <a:xfrm>
            <a:off x="457200" y="1600200"/>
            <a:ext cx="8229600" cy="1860757"/>
          </a:xfrm>
        </p:spPr>
        <p:txBody>
          <a:bodyPr/>
          <a:lstStyle/>
          <a:p>
            <a:r>
              <a:rPr lang="en-US" altLang="en-US" sz="2400" dirty="0">
                <a:latin typeface="+mn-lt"/>
              </a:rPr>
              <a:t>Right click the project in the </a:t>
            </a:r>
            <a:r>
              <a:rPr lang="en-US" altLang="en-US" sz="2400" b="1" dirty="0">
                <a:latin typeface="+mn-lt"/>
              </a:rPr>
              <a:t>Solution Explorer</a:t>
            </a:r>
            <a:r>
              <a:rPr lang="en-US" altLang="en-US" sz="2400" dirty="0">
                <a:latin typeface="+mn-lt"/>
              </a:rPr>
              <a:t>, select </a:t>
            </a:r>
            <a:r>
              <a:rPr lang="en-US" altLang="en-US" sz="2400" b="1" dirty="0">
                <a:latin typeface="+mn-lt"/>
              </a:rPr>
              <a:t>Project </a:t>
            </a:r>
            <a:r>
              <a:rPr lang="en-US" altLang="en-US" sz="2400" b="1" dirty="0" smtClean="0">
                <a:latin typeface="+mn-lt"/>
              </a:rPr>
              <a:t>→ Add </a:t>
            </a:r>
            <a:r>
              <a:rPr lang="en-US" altLang="en-US" sz="2400" b="1" dirty="0">
                <a:latin typeface="+mn-lt"/>
              </a:rPr>
              <a:t>Windows Form</a:t>
            </a:r>
            <a:r>
              <a:rPr lang="en-US" altLang="en-US" sz="2400" b="1" dirty="0" smtClean="0">
                <a:latin typeface="+mn-lt"/>
              </a:rPr>
              <a:t>… </a:t>
            </a:r>
            <a:r>
              <a:rPr lang="en-US" altLang="en-US" sz="2400" dirty="0" smtClean="0">
                <a:latin typeface="+mn-lt"/>
              </a:rPr>
              <a:t>and </a:t>
            </a:r>
            <a:r>
              <a:rPr lang="en-US" altLang="en-US" sz="2400" dirty="0">
                <a:latin typeface="+mn-lt"/>
              </a:rPr>
              <a:t>name the file.</a:t>
            </a:r>
          </a:p>
          <a:p>
            <a:r>
              <a:rPr lang="en-US" altLang="en-US" sz="2400" dirty="0">
                <a:latin typeface="+mn-lt"/>
              </a:rPr>
              <a:t>Set the Form’s </a:t>
            </a:r>
            <a:r>
              <a:rPr lang="en-US" altLang="en-US" sz="2400" dirty="0">
                <a:latin typeface="Consolas" panose="020B0609020204030204" pitchFamily="49" charset="0"/>
                <a:cs typeface="Consolas" panose="020B0609020204030204" pitchFamily="49" charset="0"/>
              </a:rPr>
              <a:t>MdiParent</a:t>
            </a:r>
            <a:r>
              <a:rPr lang="en-US" altLang="en-US" sz="2400" dirty="0">
                <a:latin typeface="+mn-lt"/>
              </a:rPr>
              <a:t> property to the parent </a:t>
            </a:r>
            <a:r>
              <a:rPr lang="en-US" altLang="en-US" sz="2400" dirty="0">
                <a:latin typeface="Consolas" panose="020B0609020204030204" pitchFamily="49" charset="0"/>
                <a:cs typeface="Consolas" panose="020B0609020204030204" pitchFamily="49" charset="0"/>
              </a:rPr>
              <a:t>Form</a:t>
            </a:r>
            <a:r>
              <a:rPr lang="en-US" altLang="en-US" sz="2400" dirty="0">
                <a:latin typeface="+mn-lt"/>
              </a:rPr>
              <a:t> and call the child </a:t>
            </a:r>
            <a:r>
              <a:rPr lang="en-US" altLang="en-US" sz="2400" dirty="0">
                <a:latin typeface="Consolas" panose="020B0609020204030204" pitchFamily="49" charset="0"/>
                <a:cs typeface="Consolas" panose="020B0609020204030204" pitchFamily="49" charset="0"/>
              </a:rPr>
              <a:t>Form</a:t>
            </a:r>
            <a:r>
              <a:rPr lang="en-US" altLang="en-US" sz="2400" dirty="0">
                <a:latin typeface="+mn-lt"/>
                <a:cs typeface="Consolas" panose="020B0609020204030204" pitchFamily="49" charset="0"/>
              </a:rPr>
              <a:t>’s</a:t>
            </a:r>
            <a:r>
              <a:rPr lang="en-US" altLang="en-US" sz="2400" dirty="0">
                <a:latin typeface="Consolas" panose="020B0609020204030204" pitchFamily="49" charset="0"/>
                <a:cs typeface="Consolas" panose="020B0609020204030204" pitchFamily="49" charset="0"/>
              </a:rPr>
              <a:t> Show </a:t>
            </a:r>
            <a:r>
              <a:rPr lang="en-US" altLang="en-US" sz="2400" dirty="0">
                <a:latin typeface="+mn-lt"/>
              </a:rPr>
              <a:t>method</a:t>
            </a:r>
            <a:r>
              <a:rPr lang="en-US" altLang="en-US" sz="2400" dirty="0" smtClean="0">
                <a:latin typeface="+mn-lt"/>
              </a:rPr>
              <a:t>.</a:t>
            </a:r>
          </a:p>
          <a:p>
            <a:pPr lvl="1"/>
            <a:r>
              <a:rPr lang="en-US" altLang="en-US" sz="2400" b="1" dirty="0" smtClean="0">
                <a:latin typeface="+mn-lt"/>
              </a:rPr>
              <a:t> </a:t>
            </a:r>
            <a:endParaRPr lang="en-US" altLang="en-US" sz="2400" b="1" dirty="0">
              <a:latin typeface="+mn-lt"/>
            </a:endParaRPr>
          </a:p>
        </p:txBody>
      </p:sp>
      <p:pic>
        <p:nvPicPr>
          <p:cNvPr id="5" name="Picture 4" descr="Code has 3 lines, as follows. Line 1. Child form class child form equals new child form class left parenthesis right parenthesis semicolon. Line 2. Child form period m d I parent equals parent form semicolon. Line 3. Child form period show left parenthesis right parenthesis semicolon."/>
          <p:cNvPicPr>
            <a:picLocks noChangeAspect="1"/>
          </p:cNvPicPr>
          <p:nvPr/>
        </p:nvPicPr>
        <p:blipFill rotWithShape="1">
          <a:blip r:embed="rId2"/>
          <a:srcRect l="3911" t="7373" r="2079" b="12785"/>
          <a:stretch/>
        </p:blipFill>
        <p:spPr>
          <a:xfrm>
            <a:off x="1364950" y="3514921"/>
            <a:ext cx="7176101" cy="978561"/>
          </a:xfrm>
          <a:prstGeom prst="rect">
            <a:avLst/>
          </a:prstGeom>
        </p:spPr>
      </p:pic>
      <p:sp>
        <p:nvSpPr>
          <p:cNvPr id="4" name="Text Placeholder 3"/>
          <p:cNvSpPr>
            <a:spLocks noGrp="1"/>
          </p:cNvSpPr>
          <p:nvPr>
            <p:ph type="body" idx="2"/>
          </p:nvPr>
        </p:nvSpPr>
        <p:spPr>
          <a:xfrm>
            <a:off x="457200" y="4561093"/>
            <a:ext cx="8229600" cy="920532"/>
          </a:xfrm>
        </p:spPr>
        <p:txBody>
          <a:bodyPr/>
          <a:lstStyle/>
          <a:p>
            <a:r>
              <a:rPr lang="en-US" altLang="en-US" sz="2400" dirty="0">
                <a:latin typeface="+mn-lt"/>
              </a:rPr>
              <a:t>In most cases, the parent </a:t>
            </a:r>
            <a:r>
              <a:rPr lang="en-US" altLang="en-US" sz="2400" dirty="0">
                <a:latin typeface="Consolas" panose="020B0609020204030204" pitchFamily="49" charset="0"/>
                <a:cs typeface="Consolas" panose="020B0609020204030204" pitchFamily="49" charset="0"/>
              </a:rPr>
              <a:t>Form</a:t>
            </a:r>
            <a:r>
              <a:rPr lang="en-US" altLang="en-US" sz="2400" dirty="0">
                <a:latin typeface="+mn-lt"/>
              </a:rPr>
              <a:t> creates the child, so the </a:t>
            </a:r>
            <a:r>
              <a:rPr lang="en-US" altLang="en-US" sz="2400" dirty="0">
                <a:latin typeface="Consolas" panose="020B0609020204030204" pitchFamily="49" charset="0"/>
                <a:cs typeface="Consolas" panose="020B0609020204030204" pitchFamily="49" charset="0"/>
              </a:rPr>
              <a:t>parentForm</a:t>
            </a:r>
            <a:r>
              <a:rPr lang="en-US" altLang="en-US" sz="2400" dirty="0">
                <a:latin typeface="+mn-lt"/>
              </a:rPr>
              <a:t> reference is </a:t>
            </a:r>
            <a:r>
              <a:rPr lang="en-US" altLang="en-US" sz="2400" dirty="0">
                <a:latin typeface="Consolas" panose="020B0609020204030204" pitchFamily="49" charset="0"/>
                <a:cs typeface="Consolas" panose="020B0609020204030204" pitchFamily="49" charset="0"/>
              </a:rPr>
              <a:t>this</a:t>
            </a:r>
            <a:r>
              <a:rPr lang="en-US" altLang="en-US" sz="2400" dirty="0" smtClean="0">
                <a:latin typeface="+mn-lt"/>
              </a:rPr>
              <a:t>.</a:t>
            </a:r>
            <a:endParaRPr lang="en-US" sz="2400" dirty="0">
              <a:latin typeface="+mn-lt"/>
            </a:endParaRPr>
          </a:p>
        </p:txBody>
      </p:sp>
    </p:spTree>
    <p:extLst>
      <p:ext uri="{BB962C8B-B14F-4D97-AF65-F5344CB8AC3E}">
        <p14:creationId xmlns:p14="http://schemas.microsoft.com/office/powerpoint/2010/main" val="1084198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15.2 Menus </a:t>
            </a:r>
            <a:r>
              <a:rPr lang="en-US" sz="2000" b="0" dirty="0" smtClean="0"/>
              <a:t>(6 of 8)</a:t>
            </a:r>
            <a:endParaRPr lang="en-US" sz="2000" b="0" dirty="0"/>
          </a:p>
        </p:txBody>
      </p:sp>
      <p:sp>
        <p:nvSpPr>
          <p:cNvPr id="5" name="Text Placeholder 4"/>
          <p:cNvSpPr>
            <a:spLocks noGrp="1"/>
          </p:cNvSpPr>
          <p:nvPr>
            <p:ph type="body" idx="1"/>
          </p:nvPr>
        </p:nvSpPr>
        <p:spPr>
          <a:xfrm>
            <a:off x="457199" y="1600200"/>
            <a:ext cx="8400197" cy="4525963"/>
          </a:xfrm>
        </p:spPr>
        <p:txBody>
          <a:bodyPr/>
          <a:lstStyle/>
          <a:p>
            <a:r>
              <a:rPr lang="en-US" altLang="en-US" sz="2400" dirty="0">
                <a:latin typeface="+mn-lt"/>
              </a:rPr>
              <a:t>You can remove a menu item by selecting it with the mouse and pressing the </a:t>
            </a:r>
            <a:r>
              <a:rPr lang="en-US" altLang="en-US" sz="2400" b="1" dirty="0">
                <a:latin typeface="+mn-lt"/>
              </a:rPr>
              <a:t>Delete</a:t>
            </a:r>
            <a:r>
              <a:rPr lang="en-US" altLang="en-US" sz="2400" dirty="0">
                <a:latin typeface="+mn-lt"/>
              </a:rPr>
              <a:t> key.</a:t>
            </a:r>
          </a:p>
          <a:p>
            <a:r>
              <a:rPr lang="en-US" altLang="en-US" sz="2400" dirty="0">
                <a:latin typeface="+mn-lt"/>
              </a:rPr>
              <a:t>Menu items can be grouped by separator bars, which are inserted by right clicking and selecting </a:t>
            </a:r>
            <a:r>
              <a:rPr lang="en-US" altLang="en-US" sz="2400" b="1" dirty="0" smtClean="0">
                <a:latin typeface="+mn-lt"/>
              </a:rPr>
              <a:t>Insert → Separator </a:t>
            </a:r>
            <a:r>
              <a:rPr lang="en-US" altLang="en-US" sz="2400" dirty="0">
                <a:latin typeface="+mn-lt"/>
              </a:rPr>
              <a:t>or by typing “</a:t>
            </a:r>
            <a:r>
              <a:rPr lang="en-US" altLang="en-US" sz="2400" dirty="0">
                <a:latin typeface="Consolas" panose="020B0609020204030204" pitchFamily="49" charset="0"/>
                <a:cs typeface="Consolas" panose="020B0609020204030204" pitchFamily="49" charset="0"/>
              </a:rPr>
              <a:t>-</a:t>
            </a:r>
            <a:r>
              <a:rPr lang="en-US" altLang="en-US" sz="2400" dirty="0">
                <a:latin typeface="+mn-lt"/>
              </a:rPr>
              <a:t>” for the text of a menu item</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83367168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15.39 M</a:t>
            </a:r>
            <a:r>
              <a:rPr lang="en-US" sz="100" dirty="0" smtClean="0"/>
              <a:t> </a:t>
            </a:r>
            <a:r>
              <a:rPr lang="en-US" dirty="0" smtClean="0"/>
              <a:t>D</a:t>
            </a:r>
            <a:r>
              <a:rPr lang="en-US" sz="100" dirty="0" smtClean="0"/>
              <a:t> </a:t>
            </a:r>
            <a:r>
              <a:rPr lang="en-US" dirty="0" smtClean="0"/>
              <a:t>I Parents and M</a:t>
            </a:r>
            <a:r>
              <a:rPr lang="en-US" sz="100" dirty="0" smtClean="0"/>
              <a:t> </a:t>
            </a:r>
            <a:r>
              <a:rPr lang="en-US" dirty="0" smtClean="0"/>
              <a:t>D</a:t>
            </a:r>
            <a:r>
              <a:rPr lang="en-US" sz="100" dirty="0" smtClean="0"/>
              <a:t> </a:t>
            </a:r>
            <a:r>
              <a:rPr lang="en-US" dirty="0" smtClean="0"/>
              <a:t>I Child Properties</a:t>
            </a:r>
            <a:r>
              <a:rPr lang="en-US" dirty="0"/>
              <a:t>, a Method and an </a:t>
            </a:r>
            <a:r>
              <a:rPr lang="en-US" dirty="0" smtClean="0"/>
              <a:t>Event </a:t>
            </a:r>
            <a:r>
              <a:rPr lang="en-US" sz="2000" b="0" dirty="0" smtClean="0"/>
              <a:t>(1 of 2)</a:t>
            </a:r>
            <a:endParaRPr lang="en-US" sz="2000" b="0" dirty="0"/>
          </a:p>
        </p:txBody>
      </p:sp>
      <p:sp>
        <p:nvSpPr>
          <p:cNvPr id="3" name="Text Placeholder 2"/>
          <p:cNvSpPr>
            <a:spLocks noGrp="1"/>
          </p:cNvSpPr>
          <p:nvPr>
            <p:ph type="body" idx="1"/>
          </p:nvPr>
        </p:nvSpPr>
        <p:spPr>
          <a:xfrm>
            <a:off x="457200" y="1600201"/>
            <a:ext cx="8229600" cy="533400"/>
          </a:xfrm>
        </p:spPr>
        <p:txBody>
          <a:bodyPr/>
          <a:lstStyle/>
          <a:p>
            <a:pPr marL="0" indent="0">
              <a:buNone/>
            </a:pPr>
            <a:r>
              <a:rPr lang="en-US" sz="2000" b="1" dirty="0">
                <a:latin typeface="+mn-lt"/>
              </a:rPr>
              <a:t>Common </a:t>
            </a:r>
            <a:r>
              <a:rPr lang="en-US" sz="2000" b="1" dirty="0" smtClean="0">
                <a:latin typeface="+mn-lt"/>
              </a:rPr>
              <a:t>M</a:t>
            </a:r>
            <a:r>
              <a:rPr lang="en-US" sz="100" b="1" dirty="0" smtClean="0">
                <a:latin typeface="+mn-lt"/>
              </a:rPr>
              <a:t> </a:t>
            </a:r>
            <a:r>
              <a:rPr lang="en-US" sz="2000" b="1" dirty="0" smtClean="0">
                <a:latin typeface="+mn-lt"/>
              </a:rPr>
              <a:t>D</a:t>
            </a:r>
            <a:r>
              <a:rPr lang="en-US" sz="100" b="1" dirty="0" smtClean="0">
                <a:latin typeface="+mn-lt"/>
              </a:rPr>
              <a:t> </a:t>
            </a:r>
            <a:r>
              <a:rPr lang="en-US" sz="2000" b="1" dirty="0" smtClean="0">
                <a:latin typeface="+mn-lt"/>
              </a:rPr>
              <a:t>I </a:t>
            </a:r>
            <a:r>
              <a:rPr lang="en-US" sz="2000" b="1" dirty="0">
                <a:latin typeface="+mn-lt"/>
              </a:rPr>
              <a:t>Child Properties</a:t>
            </a:r>
            <a:endParaRPr lang="en-US"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968683037"/>
              </p:ext>
            </p:extLst>
          </p:nvPr>
        </p:nvGraphicFramePr>
        <p:xfrm>
          <a:off x="457200" y="2227264"/>
          <a:ext cx="8229600" cy="1407160"/>
        </p:xfrm>
        <a:graphic>
          <a:graphicData uri="http://schemas.openxmlformats.org/drawingml/2006/table">
            <a:tbl>
              <a:tblPr firstRow="1" bandRow="1">
                <a:tableStyleId>{40F9630F-82C1-40B7-BC3A-925EFCFF5E92}</a:tableStyleId>
              </a:tblPr>
              <a:tblGrid>
                <a:gridCol w="2270760">
                  <a:extLst>
                    <a:ext uri="{9D8B030D-6E8A-4147-A177-3AD203B41FA5}">
                      <a16:colId xmlns:a16="http://schemas.microsoft.com/office/drawing/2014/main" val="1905969765"/>
                    </a:ext>
                  </a:extLst>
                </a:gridCol>
                <a:gridCol w="5958840">
                  <a:extLst>
                    <a:ext uri="{9D8B030D-6E8A-4147-A177-3AD203B41FA5}">
                      <a16:colId xmlns:a16="http://schemas.microsoft.com/office/drawing/2014/main" val="2648655060"/>
                    </a:ext>
                  </a:extLst>
                </a:gridCol>
              </a:tblGrid>
              <a:tr h="370840">
                <a:tc>
                  <a:txBody>
                    <a:bodyPr/>
                    <a:lstStyle/>
                    <a:p>
                      <a:r>
                        <a:rPr lang="en-US" sz="1400" b="1" i="0" u="none" strike="noStrike" cap="none" baseline="0" dirty="0" smtClean="0">
                          <a:solidFill>
                            <a:schemeClr val="dk1"/>
                          </a:solidFill>
                          <a:latin typeface="+mn-lt"/>
                          <a:ea typeface="Arial"/>
                          <a:cs typeface="Arial"/>
                          <a:sym typeface="Arial"/>
                        </a:rPr>
                        <a:t>M</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D</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I </a:t>
                      </a:r>
                      <a:r>
                        <a:rPr lang="en-US" sz="14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a:t>
                      </a:r>
                      <a:r>
                        <a:rPr lang="en-US" sz="1400" b="1" i="0" u="none" strike="noStrike" cap="none" baseline="0" dirty="0" smtClean="0">
                          <a:solidFill>
                            <a:schemeClr val="dk1"/>
                          </a:solidFill>
                          <a:latin typeface="+mn-lt"/>
                          <a:ea typeface="Arial"/>
                          <a:cs typeface="Arial"/>
                          <a:sym typeface="Arial"/>
                        </a:rPr>
                        <a:t> properties,</a:t>
                      </a:r>
                    </a:p>
                    <a:p>
                      <a:r>
                        <a:rPr lang="en-US" sz="1400" b="1" i="0" u="none" strike="noStrike" cap="none" baseline="0" dirty="0" smtClean="0">
                          <a:solidFill>
                            <a:schemeClr val="dk1"/>
                          </a:solidFill>
                          <a:latin typeface="+mn-lt"/>
                          <a:ea typeface="Arial"/>
                          <a:cs typeface="Arial"/>
                          <a:sym typeface="Arial"/>
                        </a:rPr>
                        <a:t>a method and an Event</a:t>
                      </a:r>
                      <a:endParaRPr lang="en-US"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Description</a:t>
                      </a:r>
                      <a:endParaRPr lang="en-US"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7124187"/>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IsMdiChild</a:t>
                      </a:r>
                      <a:endParaRPr lang="en-US"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Indicates whether the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a:t>
                      </a:r>
                      <a:r>
                        <a:rPr lang="en-US" sz="1400" b="0" i="0" u="none" strike="noStrike" cap="none" baseline="0" dirty="0" smtClean="0">
                          <a:solidFill>
                            <a:schemeClr val="dk1"/>
                          </a:solidFill>
                          <a:latin typeface="+mn-lt"/>
                          <a:ea typeface="Arial"/>
                          <a:cs typeface="Arial"/>
                          <a:sym typeface="Arial"/>
                        </a:rPr>
                        <a:t> is an M</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I child. If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true</a:t>
                      </a:r>
                      <a:r>
                        <a:rPr lang="en-US" sz="14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a:t>
                      </a:r>
                      <a:r>
                        <a:rPr lang="en-US" sz="1400" b="0" i="0" u="none" strike="noStrike" cap="none" baseline="0" dirty="0" smtClean="0">
                          <a:solidFill>
                            <a:schemeClr val="dk1"/>
                          </a:solidFill>
                          <a:latin typeface="+mn-lt"/>
                          <a:ea typeface="Arial"/>
                          <a:cs typeface="Arial"/>
                          <a:sym typeface="Arial"/>
                        </a:rPr>
                        <a:t> is an</a:t>
                      </a:r>
                    </a:p>
                    <a:p>
                      <a:r>
                        <a:rPr lang="en-US" sz="1400" b="0" i="0" u="none" strike="noStrike" cap="none" baseline="0" dirty="0" smtClean="0">
                          <a:solidFill>
                            <a:schemeClr val="dk1"/>
                          </a:solidFill>
                          <a:latin typeface="+mn-lt"/>
                          <a:ea typeface="Arial"/>
                          <a:cs typeface="Arial"/>
                          <a:sym typeface="Arial"/>
                        </a:rPr>
                        <a:t>M</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I child (read-only property).</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0903730"/>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MdiParent</a:t>
                      </a:r>
                      <a:endParaRPr lang="en-US"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Specifies the M</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I parent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a:t>
                      </a:r>
                      <a:r>
                        <a:rPr lang="en-US" sz="1400" b="0" i="0" u="none" strike="noStrike" cap="none" baseline="0" dirty="0" smtClean="0">
                          <a:solidFill>
                            <a:schemeClr val="dk1"/>
                          </a:solidFill>
                          <a:latin typeface="+mn-lt"/>
                          <a:ea typeface="Arial"/>
                          <a:cs typeface="Arial"/>
                          <a:sym typeface="Arial"/>
                        </a:rPr>
                        <a:t> of the child.</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6577559"/>
                  </a:ext>
                </a:extLst>
              </a:tr>
            </a:tbl>
          </a:graphicData>
        </a:graphic>
      </p:graphicFrame>
      <p:sp>
        <p:nvSpPr>
          <p:cNvPr id="7" name="Content Placeholder 6"/>
          <p:cNvSpPr>
            <a:spLocks noGrp="1"/>
          </p:cNvSpPr>
          <p:nvPr>
            <p:ph type="body" idx="2"/>
          </p:nvPr>
        </p:nvSpPr>
        <p:spPr>
          <a:xfrm>
            <a:off x="457200" y="3798412"/>
            <a:ext cx="8229600" cy="502920"/>
          </a:xfrm>
        </p:spPr>
        <p:txBody>
          <a:bodyPr/>
          <a:lstStyle/>
          <a:p>
            <a:pPr marL="0" indent="0">
              <a:buNone/>
            </a:pPr>
            <a:r>
              <a:rPr lang="en-US" sz="2000" b="1" dirty="0">
                <a:latin typeface="+mn-lt"/>
              </a:rPr>
              <a:t>Common </a:t>
            </a:r>
            <a:r>
              <a:rPr lang="en-US" sz="2000" b="1" dirty="0" smtClean="0">
                <a:latin typeface="+mn-lt"/>
              </a:rPr>
              <a:t>M</a:t>
            </a:r>
            <a:r>
              <a:rPr lang="en-US" sz="100" b="1" dirty="0" smtClean="0">
                <a:latin typeface="+mn-lt"/>
              </a:rPr>
              <a:t> </a:t>
            </a:r>
            <a:r>
              <a:rPr lang="en-US" sz="2000" b="1" dirty="0" smtClean="0">
                <a:latin typeface="+mn-lt"/>
              </a:rPr>
              <a:t>D</a:t>
            </a:r>
            <a:r>
              <a:rPr lang="en-US" sz="100" b="1" dirty="0" smtClean="0">
                <a:latin typeface="+mn-lt"/>
              </a:rPr>
              <a:t> </a:t>
            </a:r>
            <a:r>
              <a:rPr lang="en-US" sz="2000" b="1" dirty="0" smtClean="0">
                <a:latin typeface="+mn-lt"/>
              </a:rPr>
              <a:t>I </a:t>
            </a:r>
            <a:r>
              <a:rPr lang="en-US" sz="2000" b="1" dirty="0">
                <a:latin typeface="+mn-lt"/>
              </a:rPr>
              <a:t>Parent Properties</a:t>
            </a:r>
            <a:endParaRPr lang="en-US" sz="2000"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1223063779"/>
              </p:ext>
            </p:extLst>
          </p:nvPr>
        </p:nvGraphicFramePr>
        <p:xfrm>
          <a:off x="457200" y="4377532"/>
          <a:ext cx="8229600" cy="1925320"/>
        </p:xfrm>
        <a:graphic>
          <a:graphicData uri="http://schemas.openxmlformats.org/drawingml/2006/table">
            <a:tbl>
              <a:tblPr firstRow="1" bandRow="1">
                <a:tableStyleId>{40F9630F-82C1-40B7-BC3A-925EFCFF5E92}</a:tableStyleId>
              </a:tblPr>
              <a:tblGrid>
                <a:gridCol w="2240280">
                  <a:extLst>
                    <a:ext uri="{9D8B030D-6E8A-4147-A177-3AD203B41FA5}">
                      <a16:colId xmlns:a16="http://schemas.microsoft.com/office/drawing/2014/main" val="1031680860"/>
                    </a:ext>
                  </a:extLst>
                </a:gridCol>
                <a:gridCol w="5989320">
                  <a:extLst>
                    <a:ext uri="{9D8B030D-6E8A-4147-A177-3AD203B41FA5}">
                      <a16:colId xmlns:a16="http://schemas.microsoft.com/office/drawing/2014/main" val="2053272526"/>
                    </a:ext>
                  </a:extLst>
                </a:gridCol>
              </a:tblGrid>
              <a:tr h="370840">
                <a:tc>
                  <a:txBody>
                    <a:bodyPr/>
                    <a:lstStyle/>
                    <a:p>
                      <a:r>
                        <a:rPr lang="en-US" sz="1400" b="1" i="0" u="none" strike="noStrike" cap="none" baseline="0" dirty="0" smtClean="0">
                          <a:solidFill>
                            <a:schemeClr val="dk1"/>
                          </a:solidFill>
                          <a:latin typeface="+mn-lt"/>
                          <a:ea typeface="Arial"/>
                          <a:cs typeface="Arial"/>
                          <a:sym typeface="Arial"/>
                        </a:rPr>
                        <a:t>M</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D</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I </a:t>
                      </a:r>
                      <a:r>
                        <a:rPr lang="en-US" sz="14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a:t>
                      </a:r>
                      <a:r>
                        <a:rPr lang="en-US" sz="1400" b="1" i="0" u="none" strike="noStrike" cap="none" baseline="0" dirty="0" smtClean="0">
                          <a:solidFill>
                            <a:schemeClr val="dk1"/>
                          </a:solidFill>
                          <a:latin typeface="+mn-lt"/>
                          <a:ea typeface="Arial"/>
                          <a:cs typeface="Arial"/>
                          <a:sym typeface="Arial"/>
                        </a:rPr>
                        <a:t> properties,</a:t>
                      </a:r>
                    </a:p>
                    <a:p>
                      <a:r>
                        <a:rPr lang="en-US" sz="1400" b="1" i="0" u="none" strike="noStrike" cap="none" baseline="0" dirty="0" smtClean="0">
                          <a:solidFill>
                            <a:schemeClr val="dk1"/>
                          </a:solidFill>
                          <a:latin typeface="+mn-lt"/>
                          <a:ea typeface="Arial"/>
                          <a:cs typeface="Arial"/>
                          <a:sym typeface="Arial"/>
                        </a:rPr>
                        <a:t>a method and an Event</a:t>
                      </a:r>
                      <a:endParaRPr lang="en-US" sz="1400" b="1" i="0" u="none" strike="noStrike" cap="none" dirty="0" smtClean="0">
                        <a:solidFill>
                          <a:schemeClr val="dk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baseline="0" dirty="0" smtClean="0">
                          <a:solidFill>
                            <a:schemeClr val="dk1"/>
                          </a:solidFill>
                          <a:latin typeface="+mn-lt"/>
                          <a:ea typeface="Arial"/>
                          <a:cs typeface="Arial"/>
                          <a:sym typeface="Arial"/>
                        </a:rPr>
                        <a:t>Description</a:t>
                      </a:r>
                      <a:endParaRPr lang="en-US" sz="1400" b="1" i="0" u="none" strike="noStrike" cap="none" dirty="0" smtClean="0">
                        <a:solidFill>
                          <a:schemeClr val="dk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4490105"/>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ActiveMdiChild</a:t>
                      </a:r>
                      <a:endParaRPr lang="en-US"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Returns the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a:t>
                      </a:r>
                      <a:r>
                        <a:rPr lang="en-US" sz="1400" b="0" i="0" u="none" strike="noStrike" cap="none" baseline="0" dirty="0" smtClean="0">
                          <a:solidFill>
                            <a:schemeClr val="dk1"/>
                          </a:solidFill>
                          <a:latin typeface="+mn-lt"/>
                          <a:ea typeface="Arial"/>
                          <a:cs typeface="Arial"/>
                          <a:sym typeface="Arial"/>
                        </a:rPr>
                        <a:t> that’s the currently active M</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I child (returns</a:t>
                      </a:r>
                    </a:p>
                    <a:p>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null</a:t>
                      </a:r>
                      <a:r>
                        <a:rPr lang="en-US" sz="1400" b="0" i="0" u="none" strike="noStrike" cap="none" baseline="0" dirty="0" smtClean="0">
                          <a:solidFill>
                            <a:schemeClr val="dk1"/>
                          </a:solidFill>
                          <a:latin typeface="+mn-lt"/>
                          <a:ea typeface="Arial"/>
                          <a:cs typeface="Arial"/>
                          <a:sym typeface="Arial"/>
                        </a:rPr>
                        <a:t> if no children are active).</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4640858"/>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sMdiContainer</a:t>
                      </a:r>
                      <a:endParaRPr lang="en-US"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Indicates whether a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a:t>
                      </a:r>
                      <a:r>
                        <a:rPr lang="en-US" sz="1400" b="0" i="0" u="none" strike="noStrike" cap="none" baseline="0" dirty="0" smtClean="0">
                          <a:solidFill>
                            <a:schemeClr val="dk1"/>
                          </a:solidFill>
                          <a:latin typeface="+mn-lt"/>
                          <a:ea typeface="Arial"/>
                          <a:cs typeface="Arial"/>
                          <a:sym typeface="Arial"/>
                        </a:rPr>
                        <a:t> can be an M</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I parent. If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true</a:t>
                      </a:r>
                      <a:r>
                        <a:rPr lang="en-US" sz="1400" b="0" i="0" u="none" strike="noStrike" cap="none" baseline="0" dirty="0" smtClean="0">
                          <a:solidFill>
                            <a:schemeClr val="dk1"/>
                          </a:solidFill>
                          <a:latin typeface="+mn-lt"/>
                          <a:ea typeface="Arial"/>
                          <a:cs typeface="Arial"/>
                          <a:sym typeface="Arial"/>
                        </a:rPr>
                        <a:t>, the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a:t>
                      </a:r>
                    </a:p>
                    <a:p>
                      <a:r>
                        <a:rPr lang="en-US" sz="1400" b="0" i="0" u="none" strike="noStrike" cap="none" baseline="0" dirty="0" smtClean="0">
                          <a:solidFill>
                            <a:schemeClr val="dk1"/>
                          </a:solidFill>
                          <a:latin typeface="+mn-lt"/>
                          <a:ea typeface="Arial"/>
                          <a:cs typeface="Arial"/>
                          <a:sym typeface="Arial"/>
                        </a:rPr>
                        <a:t>can be an M</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I parent. The default value is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false</a:t>
                      </a:r>
                      <a:r>
                        <a:rPr lang="en-US" sz="1400" b="0" i="0" u="none" strike="noStrike" cap="none" baseline="0" dirty="0" smtClean="0">
                          <a:solidFill>
                            <a:schemeClr val="dk1"/>
                          </a:solidFill>
                          <a:latin typeface="+mn-lt"/>
                          <a:ea typeface="Arial"/>
                          <a:cs typeface="Arial"/>
                          <a:sym typeface="Arial"/>
                        </a:rPr>
                        <a: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16150"/>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MdiChildren</a:t>
                      </a:r>
                      <a:endParaRPr lang="en-US"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Returns the M</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I children as an array of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Forms</a:t>
                      </a:r>
                      <a:r>
                        <a:rPr lang="en-US" sz="1400" b="0" i="0" u="none" strike="noStrike" cap="none" baseline="0" dirty="0" smtClean="0">
                          <a:solidFill>
                            <a:schemeClr val="dk1"/>
                          </a:solidFill>
                          <a:latin typeface="+mn-lt"/>
                          <a:ea typeface="Arial"/>
                          <a:cs typeface="Arial"/>
                          <a:sym typeface="Arial"/>
                        </a:rPr>
                        <a: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9119284"/>
                  </a:ext>
                </a:extLst>
              </a:tr>
            </a:tbl>
          </a:graphicData>
        </a:graphic>
      </p:graphicFrame>
    </p:spTree>
    <p:extLst>
      <p:ext uri="{BB962C8B-B14F-4D97-AF65-F5344CB8AC3E}">
        <p14:creationId xmlns:p14="http://schemas.microsoft.com/office/powerpoint/2010/main" val="180689323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15.39 M</a:t>
            </a:r>
            <a:r>
              <a:rPr lang="en-US" sz="100" dirty="0"/>
              <a:t> </a:t>
            </a:r>
            <a:r>
              <a:rPr lang="en-US" dirty="0"/>
              <a:t>D</a:t>
            </a:r>
            <a:r>
              <a:rPr lang="en-US" sz="100" dirty="0"/>
              <a:t> </a:t>
            </a:r>
            <a:r>
              <a:rPr lang="en-US" dirty="0"/>
              <a:t>I Parents and M</a:t>
            </a:r>
            <a:r>
              <a:rPr lang="en-US" sz="100" dirty="0"/>
              <a:t> </a:t>
            </a:r>
            <a:r>
              <a:rPr lang="en-US" dirty="0"/>
              <a:t>D</a:t>
            </a:r>
            <a:r>
              <a:rPr lang="en-US" sz="100" dirty="0"/>
              <a:t> </a:t>
            </a:r>
            <a:r>
              <a:rPr lang="en-US" dirty="0"/>
              <a:t>I Child Properties, a Method and an Event </a:t>
            </a:r>
            <a:r>
              <a:rPr lang="en-US" sz="2000" b="0" dirty="0" smtClean="0"/>
              <a:t>(2 </a:t>
            </a:r>
            <a:r>
              <a:rPr lang="en-US" sz="2000" b="0" dirty="0"/>
              <a:t>of 2)</a:t>
            </a:r>
          </a:p>
        </p:txBody>
      </p:sp>
      <p:sp>
        <p:nvSpPr>
          <p:cNvPr id="3" name="Text Placeholder 2"/>
          <p:cNvSpPr>
            <a:spLocks noGrp="1"/>
          </p:cNvSpPr>
          <p:nvPr>
            <p:ph type="body" idx="1"/>
          </p:nvPr>
        </p:nvSpPr>
        <p:spPr>
          <a:xfrm>
            <a:off x="457200" y="1600201"/>
            <a:ext cx="8229600" cy="485332"/>
          </a:xfrm>
        </p:spPr>
        <p:txBody>
          <a:bodyPr/>
          <a:lstStyle/>
          <a:p>
            <a:pPr marL="0" indent="0">
              <a:buNone/>
            </a:pPr>
            <a:r>
              <a:rPr lang="en-US" sz="2000" b="1" dirty="0">
                <a:latin typeface="+mn-lt"/>
              </a:rPr>
              <a:t>Common Method</a:t>
            </a:r>
            <a:endParaRPr lang="en-US" sz="2000"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519917436"/>
              </p:ext>
            </p:extLst>
          </p:nvPr>
        </p:nvGraphicFramePr>
        <p:xfrm>
          <a:off x="457200" y="2262312"/>
          <a:ext cx="8229600" cy="1889760"/>
        </p:xfrm>
        <a:graphic>
          <a:graphicData uri="http://schemas.openxmlformats.org/drawingml/2006/table">
            <a:tbl>
              <a:tblPr firstRow="1" bandRow="1">
                <a:tableStyleId>{40F9630F-82C1-40B7-BC3A-925EFCFF5E92}</a:tableStyleId>
              </a:tblPr>
              <a:tblGrid>
                <a:gridCol w="2518012">
                  <a:extLst>
                    <a:ext uri="{9D8B030D-6E8A-4147-A177-3AD203B41FA5}">
                      <a16:colId xmlns:a16="http://schemas.microsoft.com/office/drawing/2014/main" val="1905969765"/>
                    </a:ext>
                  </a:extLst>
                </a:gridCol>
                <a:gridCol w="5711588">
                  <a:extLst>
                    <a:ext uri="{9D8B030D-6E8A-4147-A177-3AD203B41FA5}">
                      <a16:colId xmlns:a16="http://schemas.microsoft.com/office/drawing/2014/main" val="2648655060"/>
                    </a:ext>
                  </a:extLst>
                </a:gridCol>
              </a:tblGrid>
              <a:tr h="126458">
                <a:tc>
                  <a:txBody>
                    <a:bodyPr/>
                    <a:lstStyle/>
                    <a:p>
                      <a:r>
                        <a:rPr lang="en-US" sz="1600" b="1" i="0" u="none" strike="noStrike" cap="none" baseline="0" dirty="0" smtClean="0">
                          <a:solidFill>
                            <a:schemeClr val="dk1"/>
                          </a:solidFill>
                          <a:latin typeface="+mn-lt"/>
                          <a:ea typeface="Arial"/>
                          <a:cs typeface="Arial"/>
                          <a:sym typeface="Arial"/>
                        </a:rPr>
                        <a:t>M</a:t>
                      </a:r>
                      <a:r>
                        <a:rPr lang="en-US" sz="100" b="1"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D</a:t>
                      </a:r>
                      <a:r>
                        <a:rPr lang="en-US" sz="100" b="1"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I </a:t>
                      </a:r>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a:t>
                      </a:r>
                      <a:r>
                        <a:rPr lang="en-US" sz="1600" b="1" i="0" u="none" strike="noStrike" cap="none" baseline="0" dirty="0" smtClean="0">
                          <a:solidFill>
                            <a:schemeClr val="dk1"/>
                          </a:solidFill>
                          <a:latin typeface="+mn-lt"/>
                          <a:ea typeface="Arial"/>
                          <a:cs typeface="Arial"/>
                          <a:sym typeface="Arial"/>
                        </a:rPr>
                        <a:t> properties,</a:t>
                      </a:r>
                    </a:p>
                    <a:p>
                      <a:r>
                        <a:rPr lang="en-US" sz="1600" b="1" i="0" u="none" strike="noStrike" cap="none" baseline="0" dirty="0" smtClean="0">
                          <a:solidFill>
                            <a:schemeClr val="dk1"/>
                          </a:solidFill>
                          <a:latin typeface="+mn-lt"/>
                          <a:ea typeface="Arial"/>
                          <a:cs typeface="Arial"/>
                          <a:sym typeface="Arial"/>
                        </a:rPr>
                        <a:t>a method and an Event</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7124187"/>
                  </a:ext>
                </a:extLst>
              </a:tr>
              <a:tr h="286196">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LayoutMdi</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Determines the display of child forms on an M</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I parent. The method takes as a parameter an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a:t>
                      </a:r>
                      <a:r>
                        <a:rPr lang="en-US" sz="1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a:t>
                      </a:r>
                      <a:r>
                        <a:rPr lang="en-US" sz="1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 Layout</a:t>
                      </a:r>
                      <a:r>
                        <a:rPr lang="en-US" sz="1600" b="0" i="0" u="none" strike="noStrike" cap="none" baseline="0" dirty="0" smtClean="0">
                          <a:solidFill>
                            <a:schemeClr val="dk1"/>
                          </a:solidFill>
                          <a:latin typeface="+mn-lt"/>
                          <a:ea typeface="Arial"/>
                          <a:cs typeface="Arial"/>
                          <a:sym typeface="Arial"/>
                        </a:rPr>
                        <a:t> enumeration with possible values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ArrangeIcons</a:t>
                      </a:r>
                      <a:r>
                        <a:rPr lang="en-US" sz="16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Cascade</a:t>
                      </a:r>
                      <a:r>
                        <a:rPr lang="en-US" sz="16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TileHorizontal</a:t>
                      </a:r>
                      <a:r>
                        <a:rPr lang="en-US" sz="1600" b="0" i="0" u="none" strike="noStrike" cap="none" baseline="0" dirty="0" smtClean="0">
                          <a:solidFill>
                            <a:schemeClr val="dk1"/>
                          </a:solidFill>
                          <a:latin typeface="+mn-lt"/>
                          <a:ea typeface="Arial"/>
                          <a:cs typeface="Arial"/>
                          <a:sym typeface="Arial"/>
                        </a:rPr>
                        <a:t> and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TileVertical</a:t>
                      </a:r>
                      <a:r>
                        <a:rPr lang="en-US" sz="1600" b="0" i="0" u="none" strike="noStrike" cap="none" baseline="0" dirty="0" smtClean="0">
                          <a:solidFill>
                            <a:schemeClr val="dk1"/>
                          </a:solidFill>
                          <a:latin typeface="+mn-lt"/>
                          <a:ea typeface="Arial"/>
                          <a:cs typeface="Arial"/>
                          <a:sym typeface="Arial"/>
                        </a:rPr>
                        <a:t>. Figure 15.42 depicts the effects of these values.</a:t>
                      </a:r>
                      <a:endParaRPr lang="en-US" sz="16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0903730"/>
                  </a:ext>
                </a:extLst>
              </a:tr>
            </a:tbl>
          </a:graphicData>
        </a:graphic>
      </p:graphicFrame>
      <p:sp>
        <p:nvSpPr>
          <p:cNvPr id="8" name="Content Placeholder 7"/>
          <p:cNvSpPr>
            <a:spLocks noGrp="1"/>
          </p:cNvSpPr>
          <p:nvPr>
            <p:ph type="body" idx="2"/>
          </p:nvPr>
        </p:nvSpPr>
        <p:spPr>
          <a:xfrm>
            <a:off x="457200" y="4233959"/>
            <a:ext cx="8229600" cy="460871"/>
          </a:xfrm>
        </p:spPr>
        <p:txBody>
          <a:bodyPr/>
          <a:lstStyle/>
          <a:p>
            <a:pPr marL="0" indent="0">
              <a:buNone/>
            </a:pPr>
            <a:r>
              <a:rPr lang="en-US" sz="2000" b="1" dirty="0">
                <a:latin typeface="+mn-lt"/>
              </a:rPr>
              <a:t>Common Event</a:t>
            </a:r>
            <a:endParaRPr lang="en-US" sz="2000" dirty="0">
              <a:latin typeface="+mn-lt"/>
            </a:endParaRPr>
          </a:p>
        </p:txBody>
      </p:sp>
      <p:graphicFrame>
        <p:nvGraphicFramePr>
          <p:cNvPr id="11" name="Table 10"/>
          <p:cNvGraphicFramePr>
            <a:graphicFrameLocks noGrp="1"/>
          </p:cNvGraphicFramePr>
          <p:nvPr>
            <p:extLst>
              <p:ext uri="{D42A27DB-BD31-4B8C-83A1-F6EECF244321}">
                <p14:modId xmlns:p14="http://schemas.microsoft.com/office/powerpoint/2010/main" val="930367193"/>
              </p:ext>
            </p:extLst>
          </p:nvPr>
        </p:nvGraphicFramePr>
        <p:xfrm>
          <a:off x="457200" y="4871609"/>
          <a:ext cx="8229600" cy="949960"/>
        </p:xfrm>
        <a:graphic>
          <a:graphicData uri="http://schemas.openxmlformats.org/drawingml/2006/table">
            <a:tbl>
              <a:tblPr firstRow="1" bandRow="1">
                <a:tableStyleId>{40F9630F-82C1-40B7-BC3A-925EFCFF5E92}</a:tableStyleId>
              </a:tblPr>
              <a:tblGrid>
                <a:gridCol w="2531660">
                  <a:extLst>
                    <a:ext uri="{9D8B030D-6E8A-4147-A177-3AD203B41FA5}">
                      <a16:colId xmlns:a16="http://schemas.microsoft.com/office/drawing/2014/main" val="3842946091"/>
                    </a:ext>
                  </a:extLst>
                </a:gridCol>
                <a:gridCol w="5697940">
                  <a:extLst>
                    <a:ext uri="{9D8B030D-6E8A-4147-A177-3AD203B41FA5}">
                      <a16:colId xmlns:a16="http://schemas.microsoft.com/office/drawing/2014/main" val="2424284019"/>
                    </a:ext>
                  </a:extLst>
                </a:gridCol>
              </a:tblGrid>
              <a:tr h="370840">
                <a:tc>
                  <a:txBody>
                    <a:bodyPr/>
                    <a:lstStyle/>
                    <a:p>
                      <a:r>
                        <a:rPr lang="en-US" sz="1600" b="1" i="0" u="none" strike="noStrike" cap="none" baseline="0" dirty="0" smtClean="0">
                          <a:solidFill>
                            <a:schemeClr val="dk1"/>
                          </a:solidFill>
                          <a:latin typeface="+mn-lt"/>
                          <a:ea typeface="Arial"/>
                          <a:cs typeface="Arial"/>
                          <a:sym typeface="Arial"/>
                        </a:rPr>
                        <a:t>M</a:t>
                      </a:r>
                      <a:r>
                        <a:rPr lang="en-US" sz="100" b="1"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D</a:t>
                      </a:r>
                      <a:r>
                        <a:rPr lang="en-US" sz="100" b="1"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I </a:t>
                      </a:r>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a:t>
                      </a:r>
                      <a:r>
                        <a:rPr lang="en-US" sz="1600" b="1" i="0" u="none" strike="noStrike" cap="none" baseline="0" dirty="0" smtClean="0">
                          <a:solidFill>
                            <a:schemeClr val="dk1"/>
                          </a:solidFill>
                          <a:latin typeface="Arial"/>
                          <a:ea typeface="Arial"/>
                          <a:cs typeface="Arial"/>
                          <a:sym typeface="Arial"/>
                        </a:rPr>
                        <a:t> </a:t>
                      </a:r>
                      <a:r>
                        <a:rPr lang="en-US" sz="1600" b="1" i="0" u="none" strike="noStrike" cap="none" baseline="0" dirty="0" smtClean="0">
                          <a:solidFill>
                            <a:schemeClr val="dk1"/>
                          </a:solidFill>
                          <a:latin typeface="+mn-lt"/>
                          <a:ea typeface="Arial"/>
                          <a:cs typeface="Arial"/>
                          <a:sym typeface="Arial"/>
                        </a:rPr>
                        <a:t>properties,</a:t>
                      </a:r>
                    </a:p>
                    <a:p>
                      <a:r>
                        <a:rPr lang="en-US" sz="1600" b="1" i="0" u="none" strike="noStrike" cap="none" baseline="0" dirty="0" smtClean="0">
                          <a:solidFill>
                            <a:schemeClr val="dk1"/>
                          </a:solidFill>
                          <a:latin typeface="+mn-lt"/>
                          <a:ea typeface="Arial"/>
                          <a:cs typeface="Arial"/>
                          <a:sym typeface="Arial"/>
                        </a:rPr>
                        <a:t>a method and an Event</a:t>
                      </a:r>
                      <a:endParaRPr lang="en-US" sz="1600" b="1" i="0" u="none" strike="noStrike" cap="none" dirty="0" smtClean="0">
                        <a:solidFill>
                          <a:schemeClr val="dk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dk1"/>
                          </a:solidFill>
                          <a:latin typeface="Arial"/>
                          <a:ea typeface="Arial"/>
                          <a:cs typeface="Arial"/>
                          <a:sym typeface="Arial"/>
                        </a:rPr>
                        <a:t>Description</a:t>
                      </a:r>
                      <a:endParaRPr lang="en-US" sz="1600" b="1" i="0" u="none" strike="noStrike" cap="none" dirty="0" smtClean="0">
                        <a:solidFill>
                          <a:schemeClr val="dk1"/>
                        </a:solidFill>
                        <a:latin typeface="Arial"/>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4297173"/>
                  </a:ext>
                </a:extLst>
              </a:tr>
              <a:tr h="37084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MdiChildActivate</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Generated when an M</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I child is closed or activated.</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4892972"/>
                  </a:ext>
                </a:extLst>
              </a:tr>
            </a:tbl>
          </a:graphicData>
        </a:graphic>
      </p:graphicFrame>
    </p:spTree>
    <p:extLst>
      <p:ext uri="{BB962C8B-B14F-4D97-AF65-F5344CB8AC3E}">
        <p14:creationId xmlns:p14="http://schemas.microsoft.com/office/powerpoint/2010/main" val="39601232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15.12 </a:t>
            </a:r>
            <a:r>
              <a:rPr lang="en-US" dirty="0" smtClean="0"/>
              <a:t>Multiple </a:t>
            </a:r>
            <a:r>
              <a:rPr lang="en-US" dirty="0"/>
              <a:t>Document Interface (</a:t>
            </a:r>
            <a:r>
              <a:rPr lang="en-US" dirty="0" smtClean="0"/>
              <a:t>M</a:t>
            </a:r>
            <a:r>
              <a:rPr lang="en-US" sz="100" dirty="0" smtClean="0"/>
              <a:t> </a:t>
            </a:r>
            <a:r>
              <a:rPr lang="en-US" dirty="0" smtClean="0"/>
              <a:t>D</a:t>
            </a:r>
            <a:r>
              <a:rPr lang="en-US" sz="100" dirty="0" smtClean="0"/>
              <a:t> </a:t>
            </a:r>
            <a:r>
              <a:rPr lang="en-US" dirty="0" smtClean="0"/>
              <a:t>I</a:t>
            </a:r>
            <a:r>
              <a:rPr lang="en-US" dirty="0"/>
              <a:t>) </a:t>
            </a:r>
            <a:r>
              <a:rPr lang="en-US" dirty="0" smtClean="0"/>
              <a:t>Windows </a:t>
            </a:r>
            <a:r>
              <a:rPr lang="en-US" sz="2000" b="0" dirty="0" smtClean="0"/>
              <a:t>(3 of 6)</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Figure 15.40 shows two images: one containing two minimized child windows and a second containing a maximized child window</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26023426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15.40 Minimized and Maximized Child </a:t>
            </a:r>
            <a:r>
              <a:rPr lang="en-US" dirty="0" smtClean="0"/>
              <a:t>Windows</a:t>
            </a:r>
            <a:endParaRPr lang="en-US" dirty="0"/>
          </a:p>
        </p:txBody>
      </p:sp>
      <p:pic>
        <p:nvPicPr>
          <p:cNvPr id="4" name="Picture 3" descr="Minimized and maximized child windows. A parent window titled form 1, contains the following icons: minimize, maximize and close. When the child windows are minimized, their title bars are positioned along the bottom of the parent window display area. Each has its own restore, maximize and close icons. When a child window is maximized, it fills the entire form. The child window icons are displayed beneath the parent icons, and the parent titled bar indicated which child is maximized by displaying its name in square brackets after the parent na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900" y="1860783"/>
            <a:ext cx="7428200" cy="3505140"/>
          </a:xfrm>
          <a:prstGeom prst="rect">
            <a:avLst/>
          </a:prstGeom>
        </p:spPr>
      </p:pic>
    </p:spTree>
    <p:extLst>
      <p:ext uri="{BB962C8B-B14F-4D97-AF65-F5344CB8AC3E}">
        <p14:creationId xmlns:p14="http://schemas.microsoft.com/office/powerpoint/2010/main" val="12591401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15.12 </a:t>
            </a:r>
            <a:r>
              <a:rPr lang="en-US" dirty="0" smtClean="0"/>
              <a:t>Multiple </a:t>
            </a:r>
            <a:r>
              <a:rPr lang="en-US" dirty="0"/>
              <a:t>Document Interface (</a:t>
            </a:r>
            <a:r>
              <a:rPr lang="en-US" dirty="0" smtClean="0"/>
              <a:t>M</a:t>
            </a:r>
            <a:r>
              <a:rPr lang="en-US" sz="100" dirty="0" smtClean="0"/>
              <a:t> </a:t>
            </a:r>
            <a:r>
              <a:rPr lang="en-US" dirty="0" smtClean="0"/>
              <a:t>D</a:t>
            </a:r>
            <a:r>
              <a:rPr lang="en-US" sz="100" dirty="0" smtClean="0"/>
              <a:t> </a:t>
            </a:r>
            <a:r>
              <a:rPr lang="en-US" dirty="0" smtClean="0"/>
              <a:t>I</a:t>
            </a:r>
            <a:r>
              <a:rPr lang="en-US" dirty="0"/>
              <a:t>) </a:t>
            </a:r>
            <a:r>
              <a:rPr lang="en-US" dirty="0" smtClean="0"/>
              <a:t>Windows </a:t>
            </a:r>
            <a:r>
              <a:rPr lang="en-US" sz="2000" b="0" dirty="0" smtClean="0"/>
              <a:t>(4 of 6)</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Property </a:t>
            </a:r>
            <a:r>
              <a:rPr lang="en-US" altLang="en-US" sz="2400" dirty="0">
                <a:latin typeface="Consolas" panose="020B0609020204030204" pitchFamily="49" charset="0"/>
                <a:cs typeface="Consolas" panose="020B0609020204030204" pitchFamily="49" charset="0"/>
              </a:rPr>
              <a:t>MdiWindowListItem</a:t>
            </a:r>
            <a:r>
              <a:rPr lang="en-US" altLang="en-US" sz="2400" dirty="0">
                <a:latin typeface="+mn-lt"/>
              </a:rPr>
              <a:t> of class </a:t>
            </a:r>
            <a:r>
              <a:rPr lang="en-US" altLang="en-US" sz="2400" dirty="0">
                <a:latin typeface="Consolas" panose="020B0609020204030204" pitchFamily="49" charset="0"/>
                <a:cs typeface="Consolas" panose="020B0609020204030204" pitchFamily="49" charset="0"/>
              </a:rPr>
              <a:t>MenuStrip</a:t>
            </a:r>
            <a:r>
              <a:rPr lang="en-US" altLang="en-US" sz="2400" dirty="0">
                <a:latin typeface="+mn-lt"/>
              </a:rPr>
              <a:t> specifies which menu, if any, displays a list of open child windows.</a:t>
            </a:r>
          </a:p>
          <a:p>
            <a:r>
              <a:rPr lang="en-US" altLang="en-US" sz="2400" dirty="0">
                <a:latin typeface="+mn-lt"/>
              </a:rPr>
              <a:t>When a new child window is opened, an entry is added to the end of the list </a:t>
            </a:r>
            <a:r>
              <a:rPr lang="en-US" altLang="en-US" sz="2400" dirty="0" smtClean="0">
                <a:latin typeface="+mn-lt"/>
              </a:rPr>
              <a:t>(Figure</a:t>
            </a:r>
            <a:r>
              <a:rPr lang="en-US" altLang="en-US" sz="2400" dirty="0">
                <a:latin typeface="+mn-lt"/>
              </a:rPr>
              <a:t> 15.41</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3621296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a:t>
            </a:r>
            <a:r>
              <a:rPr lang="en-US" dirty="0" smtClean="0"/>
              <a:t>Practice 15.1</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In an </a:t>
            </a:r>
            <a:r>
              <a:rPr lang="en-US" sz="2400" dirty="0" smtClean="0">
                <a:latin typeface="+mn-lt"/>
              </a:rPr>
              <a:t>M</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I </a:t>
            </a:r>
            <a:r>
              <a:rPr lang="en-US" sz="2400" dirty="0">
                <a:latin typeface="+mn-lt"/>
              </a:rPr>
              <a:t>app, include a menu that displays a list of the open child windows. This </a:t>
            </a:r>
            <a:r>
              <a:rPr lang="en-US" sz="2400" dirty="0" smtClean="0">
                <a:latin typeface="+mn-lt"/>
              </a:rPr>
              <a:t>helps the </a:t>
            </a:r>
            <a:r>
              <a:rPr lang="en-US" sz="2400" dirty="0">
                <a:latin typeface="+mn-lt"/>
              </a:rPr>
              <a:t>user select a child window </a:t>
            </a:r>
            <a:r>
              <a:rPr lang="en-US" sz="2400" dirty="0" smtClean="0">
                <a:latin typeface="+mn-lt"/>
              </a:rPr>
              <a:t>quickly.</a:t>
            </a:r>
            <a:endParaRPr lang="en-US" sz="2400" dirty="0">
              <a:latin typeface="+mn-lt"/>
            </a:endParaRPr>
          </a:p>
        </p:txBody>
      </p:sp>
    </p:spTree>
    <p:extLst>
      <p:ext uri="{BB962C8B-B14F-4D97-AF65-F5344CB8AC3E}">
        <p14:creationId xmlns:p14="http://schemas.microsoft.com/office/powerpoint/2010/main" val="302010195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15.12 Multiple </a:t>
            </a:r>
            <a:r>
              <a:rPr lang="en-US" dirty="0"/>
              <a:t>Document Interface (</a:t>
            </a:r>
            <a:r>
              <a:rPr lang="en-US" dirty="0" smtClean="0"/>
              <a:t>M</a:t>
            </a:r>
            <a:r>
              <a:rPr lang="en-US" sz="100" dirty="0" smtClean="0"/>
              <a:t> </a:t>
            </a:r>
            <a:r>
              <a:rPr lang="en-US" dirty="0" smtClean="0"/>
              <a:t>D</a:t>
            </a:r>
            <a:r>
              <a:rPr lang="en-US" sz="100" dirty="0" smtClean="0"/>
              <a:t> </a:t>
            </a:r>
            <a:r>
              <a:rPr lang="en-US" dirty="0" smtClean="0"/>
              <a:t>I</a:t>
            </a:r>
            <a:r>
              <a:rPr lang="en-US" dirty="0"/>
              <a:t>) </a:t>
            </a:r>
            <a:r>
              <a:rPr lang="en-US" dirty="0" smtClean="0"/>
              <a:t>Windows </a:t>
            </a:r>
            <a:r>
              <a:rPr lang="en-US" sz="2000" b="0" dirty="0" smtClean="0"/>
              <a:t>(5 of 6)</a:t>
            </a:r>
            <a:endParaRPr lang="en-US" sz="2000" b="0" dirty="0"/>
          </a:p>
        </p:txBody>
      </p:sp>
      <p:sp>
        <p:nvSpPr>
          <p:cNvPr id="3" name="Text Placeholder 2"/>
          <p:cNvSpPr>
            <a:spLocks noGrp="1"/>
          </p:cNvSpPr>
          <p:nvPr>
            <p:ph type="body" idx="1"/>
          </p:nvPr>
        </p:nvSpPr>
        <p:spPr/>
        <p:txBody>
          <a:bodyPr/>
          <a:lstStyle/>
          <a:p>
            <a:r>
              <a:rPr lang="en-US" altLang="en-US" sz="2400" dirty="0" smtClean="0">
                <a:latin typeface="+mn-lt"/>
              </a:rPr>
              <a:t>M</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I </a:t>
            </a:r>
            <a:r>
              <a:rPr lang="en-US" altLang="en-US" sz="2400" dirty="0">
                <a:latin typeface="+mn-lt"/>
              </a:rPr>
              <a:t>containers allow you to organize the placement of its child windows.</a:t>
            </a:r>
          </a:p>
          <a:p>
            <a:r>
              <a:rPr lang="en-US" altLang="en-US" sz="2400" dirty="0">
                <a:latin typeface="+mn-lt"/>
              </a:rPr>
              <a:t>Method </a:t>
            </a:r>
            <a:r>
              <a:rPr lang="en-US" altLang="en-US" sz="2400" dirty="0">
                <a:latin typeface="Consolas" panose="020B0609020204030204" pitchFamily="49" charset="0"/>
                <a:cs typeface="Consolas" panose="020B0609020204030204" pitchFamily="49" charset="0"/>
              </a:rPr>
              <a:t>LayoutMdi</a:t>
            </a:r>
            <a:r>
              <a:rPr lang="en-US" altLang="en-US" sz="2400" dirty="0">
                <a:latin typeface="+mn-lt"/>
              </a:rPr>
              <a:t> takes a value of the </a:t>
            </a:r>
            <a:r>
              <a:rPr lang="en-US" altLang="en-US" sz="2400" dirty="0">
                <a:latin typeface="Consolas" panose="020B0609020204030204" pitchFamily="49" charset="0"/>
                <a:cs typeface="Consolas" panose="020B0609020204030204" pitchFamily="49" charset="0"/>
              </a:rPr>
              <a:t>MdiLayout</a:t>
            </a:r>
            <a:r>
              <a:rPr lang="en-US" altLang="en-US" sz="2400" dirty="0">
                <a:latin typeface="+mn-lt"/>
              </a:rPr>
              <a:t> enumeration </a:t>
            </a:r>
            <a:r>
              <a:rPr lang="en-US" altLang="en-US" sz="2400" dirty="0" smtClean="0">
                <a:latin typeface="+mn-lt"/>
              </a:rPr>
              <a:t>(Figure</a:t>
            </a:r>
            <a:r>
              <a:rPr lang="en-US" altLang="en-US" sz="2400" dirty="0">
                <a:latin typeface="+mn-lt"/>
              </a:rPr>
              <a:t> 15.42).</a:t>
            </a:r>
          </a:p>
          <a:p>
            <a:r>
              <a:rPr lang="en-US" altLang="en-US" sz="2400" dirty="0">
                <a:latin typeface="+mn-lt"/>
              </a:rPr>
              <a:t>Class </a:t>
            </a:r>
            <a:r>
              <a:rPr lang="en-US" altLang="en-US" sz="2400" dirty="0" smtClean="0">
                <a:latin typeface="Consolas" panose="020B0609020204030204" pitchFamily="49" charset="0"/>
                <a:cs typeface="Consolas" panose="020B0609020204030204" pitchFamily="49" charset="0"/>
              </a:rPr>
              <a:t>UsingM</a:t>
            </a:r>
            <a:r>
              <a:rPr lang="en-US" altLang="en-US" sz="100" dirty="0" smtClean="0">
                <a:latin typeface="Consolas" panose="020B0609020204030204" pitchFamily="49" charset="0"/>
                <a:cs typeface="Consolas" panose="020B0609020204030204" pitchFamily="49" charset="0"/>
              </a:rPr>
              <a:t> </a:t>
            </a:r>
            <a:r>
              <a:rPr lang="en-US" altLang="en-US" sz="2400" dirty="0" smtClean="0">
                <a:latin typeface="Consolas" panose="020B0609020204030204" pitchFamily="49" charset="0"/>
                <a:cs typeface="Consolas" panose="020B0609020204030204" pitchFamily="49" charset="0"/>
              </a:rPr>
              <a:t>D</a:t>
            </a:r>
            <a:r>
              <a:rPr lang="en-US" altLang="en-US" sz="100" dirty="0" smtClean="0">
                <a:latin typeface="Consolas" panose="020B0609020204030204" pitchFamily="49" charset="0"/>
                <a:cs typeface="Consolas" panose="020B0609020204030204" pitchFamily="49" charset="0"/>
              </a:rPr>
              <a:t> </a:t>
            </a:r>
            <a:r>
              <a:rPr lang="en-US" altLang="en-US" sz="2400" dirty="0" smtClean="0">
                <a:latin typeface="Consolas" panose="020B0609020204030204" pitchFamily="49" charset="0"/>
                <a:cs typeface="Consolas" panose="020B0609020204030204" pitchFamily="49" charset="0"/>
              </a:rPr>
              <a:t>IForm </a:t>
            </a:r>
            <a:r>
              <a:rPr lang="en-US" altLang="en-US" sz="2400" dirty="0" smtClean="0">
                <a:latin typeface="+mn-lt"/>
              </a:rPr>
              <a:t>(Figure</a:t>
            </a:r>
            <a:r>
              <a:rPr lang="en-US" altLang="en-US" sz="2400" dirty="0">
                <a:latin typeface="+mn-lt"/>
              </a:rPr>
              <a:t> 15.43) demonstrates </a:t>
            </a:r>
            <a:r>
              <a:rPr lang="en-US" altLang="en-US" sz="2400" dirty="0" smtClean="0">
                <a:latin typeface="+mn-lt"/>
              </a:rPr>
              <a:t>M</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I </a:t>
            </a:r>
            <a:r>
              <a:rPr lang="en-US" altLang="en-US" sz="2400" dirty="0">
                <a:latin typeface="+mn-lt"/>
              </a:rPr>
              <a:t>windows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31251026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15.41 </a:t>
            </a:r>
            <a:r>
              <a:rPr lang="en-US" dirty="0" smtClean="0">
                <a:latin typeface="Consolas" panose="020B0609020204030204" pitchFamily="49" charset="0"/>
                <a:cs typeface="Consolas" panose="020B0609020204030204" pitchFamily="49" charset="0"/>
              </a:rPr>
              <a:t>MenuStrip</a:t>
            </a:r>
            <a:r>
              <a:rPr lang="en-US" dirty="0" smtClean="0"/>
              <a:t> </a:t>
            </a:r>
            <a:r>
              <a:rPr lang="en-US" dirty="0"/>
              <a:t>Property </a:t>
            </a:r>
            <a:r>
              <a:rPr lang="en-US" dirty="0">
                <a:latin typeface="Consolas" panose="020B0609020204030204" pitchFamily="49" charset="0"/>
                <a:cs typeface="Consolas" panose="020B0609020204030204" pitchFamily="49" charset="0"/>
              </a:rPr>
              <a:t>MdiWindowListItem</a:t>
            </a:r>
            <a:r>
              <a:rPr lang="en-US" dirty="0"/>
              <a:t> Example</a:t>
            </a:r>
          </a:p>
        </p:txBody>
      </p:sp>
      <p:pic>
        <p:nvPicPr>
          <p:cNvPr id="4" name="Picture 3" descr="A list of opened child windows. The menu bar of the parent form window contains a tab labeled, window. Selecting the tab lists all child windows from child 1 to child 9. At the end of the list is the option for more windows. Ten or more child windows enables the more windows option. Choosing more windows opens a separate select window with the complete list of child window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47" y="1882631"/>
            <a:ext cx="7577507" cy="3671859"/>
          </a:xfrm>
          <a:prstGeom prst="rect">
            <a:avLst/>
          </a:prstGeom>
        </p:spPr>
      </p:pic>
    </p:spTree>
    <p:extLst>
      <p:ext uri="{BB962C8B-B14F-4D97-AF65-F5344CB8AC3E}">
        <p14:creationId xmlns:p14="http://schemas.microsoft.com/office/powerpoint/2010/main" val="2047828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15.42 </a:t>
            </a:r>
            <a:r>
              <a:rPr lang="en-US" dirty="0">
                <a:latin typeface="Consolas" panose="020B0609020204030204" pitchFamily="49" charset="0"/>
                <a:cs typeface="Consolas" panose="020B0609020204030204" pitchFamily="49" charset="0"/>
              </a:rPr>
              <a:t>MdiLayout</a:t>
            </a:r>
            <a:r>
              <a:rPr lang="en-US" dirty="0"/>
              <a:t> Enumeration Values</a:t>
            </a:r>
          </a:p>
        </p:txBody>
      </p:sp>
      <p:pic>
        <p:nvPicPr>
          <p:cNvPr id="4" name="Picture 3" descr="Form windows. Four form windows show different layouts of two child windows, in the parent window titled form 1. a, arrange icons. Both the child windows are minimized, and placed one over the other in the bottom left corner. b, cascade. Both the child windows are maximized and child 2 is placed over child 1. c, tile horizontal. Both the child windows are horizontally tiled. Child 2 is over child 1. d, tile vertical. Both the child windows are tiled vertical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863" y="1705768"/>
            <a:ext cx="6398275" cy="4331318"/>
          </a:xfrm>
          <a:prstGeom prst="rect">
            <a:avLst/>
          </a:prstGeom>
        </p:spPr>
      </p:pic>
    </p:spTree>
    <p:extLst>
      <p:ext uri="{BB962C8B-B14F-4D97-AF65-F5344CB8AC3E}">
        <p14:creationId xmlns:p14="http://schemas.microsoft.com/office/powerpoint/2010/main" val="51682934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15.43 Demonstrating </a:t>
            </a:r>
            <a:r>
              <a:rPr lang="en-US" dirty="0" smtClean="0"/>
              <a:t>use of M</a:t>
            </a:r>
            <a:r>
              <a:rPr lang="en-US" sz="100" dirty="0" smtClean="0"/>
              <a:t> </a:t>
            </a:r>
            <a:r>
              <a:rPr lang="en-US" dirty="0" smtClean="0"/>
              <a:t>D</a:t>
            </a:r>
            <a:r>
              <a:rPr lang="en-US" sz="100" dirty="0" smtClean="0"/>
              <a:t> </a:t>
            </a:r>
            <a:r>
              <a:rPr lang="en-US" dirty="0" smtClean="0"/>
              <a:t>I </a:t>
            </a:r>
            <a:r>
              <a:rPr lang="en-US" dirty="0"/>
              <a:t>Parent and </a:t>
            </a:r>
            <a:r>
              <a:rPr lang="en-US" dirty="0" smtClean="0"/>
              <a:t>M</a:t>
            </a:r>
            <a:r>
              <a:rPr lang="en-US" sz="100" dirty="0" smtClean="0"/>
              <a:t> </a:t>
            </a:r>
            <a:r>
              <a:rPr lang="en-US" dirty="0" smtClean="0"/>
              <a:t>D</a:t>
            </a:r>
            <a:r>
              <a:rPr lang="en-US" sz="100" dirty="0" smtClean="0"/>
              <a:t> </a:t>
            </a:r>
            <a:r>
              <a:rPr lang="en-US" dirty="0" smtClean="0"/>
              <a:t>I </a:t>
            </a:r>
            <a:r>
              <a:rPr lang="en-US" dirty="0"/>
              <a:t>Child </a:t>
            </a:r>
            <a:r>
              <a:rPr lang="en-US" dirty="0" smtClean="0"/>
              <a:t>Windows </a:t>
            </a:r>
            <a:r>
              <a:rPr lang="en-US" sz="2000" b="0" dirty="0" smtClean="0"/>
              <a:t>(1 of 6)</a:t>
            </a:r>
            <a:endParaRPr lang="en-US" sz="2000" b="0" dirty="0"/>
          </a:p>
        </p:txBody>
      </p:sp>
      <p:pic>
        <p:nvPicPr>
          <p:cNvPr id="4" name="Picture 3" descr="Program code. Line 1: forward slash, forward slash, f i g, period, 15, period, 43, colon, using m d i form, period, c s. Line 2: forward slash, forward slash, demonstrating an m d i parent and m d i child windows period. Line 3: using system, semicolon. Line 4: using system, period, windows, period, forms, semicolon. Line 5: blank. Line 6: namespace using m d i. Line 7: left brace. Line 8, indented once: forward slash, forward slash, form demonstrates the use of m d i parent and child windows. Line 9, indented once: public partial class using m d i form, colon, form. Line 10, indented once: left brace. Line 11, indented twice: forward slash, forward slash, constructor. Line 12, indented twice: public using m d i form, left parenthesis, right parenthesis. Line 13, indented twice: left brace. Line 14, indented twice: initialize component, left parenthesis, right parenthesis, semicolon. Line 15, indented twice: right brace. Line 16, indented twice: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51" y="1857569"/>
            <a:ext cx="7617699" cy="3433147"/>
          </a:xfrm>
          <a:prstGeom prst="rect">
            <a:avLst/>
          </a:prstGeom>
        </p:spPr>
      </p:pic>
    </p:spTree>
    <p:extLst>
      <p:ext uri="{BB962C8B-B14F-4D97-AF65-F5344CB8AC3E}">
        <p14:creationId xmlns:p14="http://schemas.microsoft.com/office/powerpoint/2010/main" val="30340184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Look-and-Feel Observation 15.1</a:t>
            </a:r>
          </a:p>
        </p:txBody>
      </p:sp>
      <p:sp>
        <p:nvSpPr>
          <p:cNvPr id="3" name="Text Placeholder 2"/>
          <p:cNvSpPr>
            <a:spLocks noGrp="1"/>
          </p:cNvSpPr>
          <p:nvPr>
            <p:ph type="body" idx="1"/>
          </p:nvPr>
        </p:nvSpPr>
        <p:spPr/>
        <p:txBody>
          <a:bodyPr/>
          <a:lstStyle/>
          <a:p>
            <a:pPr marL="0" indent="0">
              <a:buNone/>
            </a:pPr>
            <a:r>
              <a:rPr lang="en-US" sz="2400" dirty="0" smtClean="0">
                <a:latin typeface="Consolas" panose="020B0609020204030204" pitchFamily="49" charset="0"/>
                <a:cs typeface="Consolas" panose="020B0609020204030204" pitchFamily="49" charset="0"/>
              </a:rPr>
              <a:t>Button</a:t>
            </a:r>
            <a:r>
              <a:rPr lang="en-US" sz="2400" dirty="0" smtClean="0">
                <a:latin typeface="+mn-lt"/>
              </a:rPr>
              <a:t>s can have access shortcuts. Place the </a:t>
            </a:r>
            <a:r>
              <a:rPr lang="en-US" sz="2400" dirty="0" smtClean="0">
                <a:latin typeface="Consolas" panose="020B0609020204030204" pitchFamily="49" charset="0"/>
                <a:cs typeface="Consolas" panose="020B0609020204030204" pitchFamily="49" charset="0"/>
              </a:rPr>
              <a:t>&amp;</a:t>
            </a:r>
            <a:r>
              <a:rPr lang="en-US" sz="2400" dirty="0" smtClean="0">
                <a:latin typeface="+mn-lt"/>
              </a:rPr>
              <a:t> symbol immediately before the desired character in the </a:t>
            </a:r>
            <a:r>
              <a:rPr lang="en-US" sz="2400" dirty="0" smtClean="0">
                <a:latin typeface="Consolas" panose="020B0609020204030204" pitchFamily="49" charset="0"/>
                <a:cs typeface="Consolas" panose="020B0609020204030204" pitchFamily="49" charset="0"/>
              </a:rPr>
              <a:t>Button</a:t>
            </a:r>
            <a:r>
              <a:rPr lang="en-US" sz="2400" dirty="0" smtClean="0">
                <a:latin typeface="+mn-lt"/>
              </a:rPr>
              <a:t>’s text. To press the button by using its access key in the running app, the user presses </a:t>
            </a:r>
            <a:r>
              <a:rPr lang="en-US" sz="2400" b="1" dirty="0" smtClean="0">
                <a:latin typeface="+mn-lt"/>
              </a:rPr>
              <a:t>Alt</a:t>
            </a:r>
            <a:r>
              <a:rPr lang="en-US" sz="2400" dirty="0" smtClean="0">
                <a:latin typeface="+mn-lt"/>
              </a:rPr>
              <a:t> and the underlined character. If the underline is not visible when the app runs, press the </a:t>
            </a:r>
            <a:r>
              <a:rPr lang="en-US" sz="2400" b="1" dirty="0" smtClean="0">
                <a:latin typeface="+mn-lt"/>
              </a:rPr>
              <a:t>Alt</a:t>
            </a:r>
            <a:r>
              <a:rPr lang="en-US" sz="2400" dirty="0" smtClean="0">
                <a:latin typeface="+mn-lt"/>
              </a:rPr>
              <a:t> key to display the underlines.</a:t>
            </a:r>
            <a:endParaRPr lang="en-US" sz="2400" dirty="0">
              <a:latin typeface="+mn-lt"/>
            </a:endParaRPr>
          </a:p>
        </p:txBody>
      </p:sp>
    </p:spTree>
    <p:extLst>
      <p:ext uri="{BB962C8B-B14F-4D97-AF65-F5344CB8AC3E}">
        <p14:creationId xmlns:p14="http://schemas.microsoft.com/office/powerpoint/2010/main" val="158584819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15.43 Demonstrating </a:t>
            </a:r>
            <a:r>
              <a:rPr lang="en-US" dirty="0" smtClean="0"/>
              <a:t>use of </a:t>
            </a:r>
            <a:r>
              <a:rPr lang="en-US" dirty="0"/>
              <a:t>M</a:t>
            </a:r>
            <a:r>
              <a:rPr lang="en-US" sz="100" dirty="0"/>
              <a:t> </a:t>
            </a:r>
            <a:r>
              <a:rPr lang="en-US" dirty="0"/>
              <a:t>D</a:t>
            </a:r>
            <a:r>
              <a:rPr lang="en-US" sz="100" dirty="0"/>
              <a:t> </a:t>
            </a:r>
            <a:r>
              <a:rPr lang="en-US" dirty="0"/>
              <a:t>I Parent and M</a:t>
            </a:r>
            <a:r>
              <a:rPr lang="en-US" sz="100" dirty="0"/>
              <a:t> </a:t>
            </a:r>
            <a:r>
              <a:rPr lang="en-US" dirty="0"/>
              <a:t>D</a:t>
            </a:r>
            <a:r>
              <a:rPr lang="en-US" sz="100" dirty="0"/>
              <a:t> </a:t>
            </a:r>
            <a:r>
              <a:rPr lang="en-US" dirty="0"/>
              <a:t>I Child </a:t>
            </a:r>
            <a:r>
              <a:rPr lang="en-US" dirty="0" smtClean="0"/>
              <a:t>Windows </a:t>
            </a:r>
            <a:r>
              <a:rPr lang="en-US" sz="2000" b="0" dirty="0" smtClean="0"/>
              <a:t>(2 of 6)</a:t>
            </a:r>
            <a:endParaRPr lang="en-US" sz="2000" b="0" dirty="0"/>
          </a:p>
        </p:txBody>
      </p:sp>
      <p:pic>
        <p:nvPicPr>
          <p:cNvPr id="7" name="Picture 6" descr="Program code. Line 17, indented twice: forward slash, forward slash, create lavender flowers image window. Line 18, indented twice: private void lavender tool strip menu item, underscore, click, left parenthesis. Line 19, indented 3 times: object sender, comma, event a r g s, e, right parenthesis. Line 20, indented twice: left brace. Line 21, indented 3 times: forward slash, forward slash, create new child. Line 22, indented 3 times: v a r child equals new child form, left parenthesis. Line 23, indented four times: lavender flowers, comma, open quotes, lavender flowers, close quotes, right parenthesis, semicolon. Line 24, indented 3 times: child, period, m d i parent, equals this, semicolon, forward slash, forward slash, set parent. Line 25, indented 3 times: child, period, show, left parenthesis, right parenthesis, semicolon, forward slash, forward slash, display child. Line 26, indented twice: right brace. Line 27, indented twice: blank. Line 28, indented twice: forward slash, forward slash, create purple flowers image window. Line 29, indented twice: private void purple tool strip menu item, underscore, click, left parenthesis. Line 30, indented 3 times: object sender, comma, event a r g s, e, right parenthesis. Line 31, indented twice: left brace. Line 32, indented 3 times: forward slash, forward slash, create new child. Line 33, indented 3 times: v a r child equals new child form, left parenthesis. Line 34, indented four times: purple flowers, comma, open quotes, purple flowers, close quotes, right parenthesis, semicolon. Line 35, indented 3 times: child, period, m d i parent, equals this, semicolon, forward slash, forward slash, set parent. Line 36, indented 3 times: child, period, show, left parenthesis, right parenthesis, semicolon, forward slash, forward slash, display child. Line 37, indented twice: right brace."/>
          <p:cNvPicPr>
            <a:picLocks noChangeAspect="1"/>
          </p:cNvPicPr>
          <p:nvPr/>
        </p:nvPicPr>
        <p:blipFill>
          <a:blip r:embed="rId2"/>
          <a:stretch>
            <a:fillRect/>
          </a:stretch>
        </p:blipFill>
        <p:spPr>
          <a:xfrm>
            <a:off x="746479" y="1691392"/>
            <a:ext cx="7651041" cy="4408484"/>
          </a:xfrm>
          <a:prstGeom prst="rect">
            <a:avLst/>
          </a:prstGeom>
        </p:spPr>
      </p:pic>
    </p:spTree>
    <p:extLst>
      <p:ext uri="{BB962C8B-B14F-4D97-AF65-F5344CB8AC3E}">
        <p14:creationId xmlns:p14="http://schemas.microsoft.com/office/powerpoint/2010/main" val="369862083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15.43 Demonstrating </a:t>
            </a:r>
            <a:r>
              <a:rPr lang="en-US" dirty="0" smtClean="0"/>
              <a:t>use of </a:t>
            </a:r>
            <a:r>
              <a:rPr lang="en-US" dirty="0"/>
              <a:t>M</a:t>
            </a:r>
            <a:r>
              <a:rPr lang="en-US" sz="100" dirty="0"/>
              <a:t> </a:t>
            </a:r>
            <a:r>
              <a:rPr lang="en-US" dirty="0"/>
              <a:t>D</a:t>
            </a:r>
            <a:r>
              <a:rPr lang="en-US" sz="100" dirty="0"/>
              <a:t> </a:t>
            </a:r>
            <a:r>
              <a:rPr lang="en-US" dirty="0"/>
              <a:t>I Parent and M</a:t>
            </a:r>
            <a:r>
              <a:rPr lang="en-US" sz="100" dirty="0"/>
              <a:t> </a:t>
            </a:r>
            <a:r>
              <a:rPr lang="en-US" dirty="0"/>
              <a:t>D</a:t>
            </a:r>
            <a:r>
              <a:rPr lang="en-US" sz="100" dirty="0"/>
              <a:t> </a:t>
            </a:r>
            <a:r>
              <a:rPr lang="en-US" dirty="0"/>
              <a:t>I Child </a:t>
            </a:r>
            <a:r>
              <a:rPr lang="en-US" dirty="0" smtClean="0"/>
              <a:t>Windows </a:t>
            </a:r>
            <a:r>
              <a:rPr lang="en-US" sz="2000" b="0" dirty="0" smtClean="0"/>
              <a:t>(3 of 6)</a:t>
            </a:r>
            <a:endParaRPr lang="en-US" sz="2000" b="0" dirty="0"/>
          </a:p>
        </p:txBody>
      </p:sp>
      <p:pic>
        <p:nvPicPr>
          <p:cNvPr id="7" name="Picture 6" descr="Line 38, indented twice: blank. Line 39, indented twice: forward slash, forward slash, create yellow flowers image window. Line 40, indented twice: private void yellow tool strip menu item, underscore, click, left parenthesis. Line 41, indented 3 times: object sender, comma, event a r g s, e, right parenthesis. Line 42, indented twice: left brace. Line 43, indented 3 times: forward slash, forward slash, create new child. Line 44, indented 3 times: v a r child equals new child form, left parenthesis. Line 45, indented four times: yellow flowers, comma, open quotes, yellow flowers, close quotes, right parenthesis, semicolon. Line 46, indented 3 times: child, period, m d i parent, equals this, semicolon, forward slash, forward slash, set parent. Line 47, indented 3 times: child, period, show, left parenthesis, right parenthesis, semicolon, forward slash, forward slash, display child. Line 48, indented twice: right brace. Line 49, indented twice: blank. Line 50, indented twice: forward slash, forward slash, exit app. Line 51, indented twice: private void exit tool strip menu item, underscore, click, left parenthesis. Line 52, indented 3 times: object sender, comma, event a r g s, e, right parenthesis. Line 53, indented twice: left brace. Line 54, indented 3 times: application, period, exit, left parenthesis, right parenthesis, semicolon. Line 55, indented twice: right brace."/>
          <p:cNvPicPr>
            <a:picLocks noChangeAspect="1"/>
          </p:cNvPicPr>
          <p:nvPr/>
        </p:nvPicPr>
        <p:blipFill>
          <a:blip r:embed="rId2"/>
          <a:stretch>
            <a:fillRect/>
          </a:stretch>
        </p:blipFill>
        <p:spPr>
          <a:xfrm>
            <a:off x="925419" y="1711234"/>
            <a:ext cx="7293162" cy="4349930"/>
          </a:xfrm>
          <a:prstGeom prst="rect">
            <a:avLst/>
          </a:prstGeom>
        </p:spPr>
      </p:pic>
    </p:spTree>
    <p:extLst>
      <p:ext uri="{BB962C8B-B14F-4D97-AF65-F5344CB8AC3E}">
        <p14:creationId xmlns:p14="http://schemas.microsoft.com/office/powerpoint/2010/main" val="250258692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15.43 Demonstrating </a:t>
            </a:r>
            <a:r>
              <a:rPr lang="en-US" dirty="0" smtClean="0"/>
              <a:t>use of </a:t>
            </a:r>
            <a:r>
              <a:rPr lang="en-US" dirty="0"/>
              <a:t>M</a:t>
            </a:r>
            <a:r>
              <a:rPr lang="en-US" sz="100" dirty="0"/>
              <a:t> </a:t>
            </a:r>
            <a:r>
              <a:rPr lang="en-US" dirty="0"/>
              <a:t>D</a:t>
            </a:r>
            <a:r>
              <a:rPr lang="en-US" sz="100" dirty="0"/>
              <a:t> </a:t>
            </a:r>
            <a:r>
              <a:rPr lang="en-US" dirty="0"/>
              <a:t>I Parent and M</a:t>
            </a:r>
            <a:r>
              <a:rPr lang="en-US" sz="100" dirty="0"/>
              <a:t> </a:t>
            </a:r>
            <a:r>
              <a:rPr lang="en-US" dirty="0"/>
              <a:t>D</a:t>
            </a:r>
            <a:r>
              <a:rPr lang="en-US" sz="100" dirty="0"/>
              <a:t> </a:t>
            </a:r>
            <a:r>
              <a:rPr lang="en-US" dirty="0"/>
              <a:t>I Child </a:t>
            </a:r>
            <a:r>
              <a:rPr lang="en-US" dirty="0" smtClean="0"/>
              <a:t>Windows </a:t>
            </a:r>
            <a:r>
              <a:rPr lang="en-US" sz="2000" b="0" dirty="0" smtClean="0"/>
              <a:t>(4 of 6)</a:t>
            </a:r>
            <a:endParaRPr lang="en-US" sz="2000" b="0" dirty="0"/>
          </a:p>
        </p:txBody>
      </p:sp>
      <p:pic>
        <p:nvPicPr>
          <p:cNvPr id="7" name="Picture 6" descr="Line 56, indented twice: blank. Line 57, indented twice: forward slash, forward slash, set cascade layout. Line 58, indented twice: private void cascade tool strip menu item, underscore, click, left parenthesis. Line 59, indented 3 times: object sender, comma, event a r g s, e, right parenthesis. Line 60, indented twice: left brace. Line 61, indented 3 times: this, period, layout m d i, left parenthesis, m d i layout, period, cascade, right parenthesis, semicolon. Line 62, indented twice: right brace. Line 63, indented twice: blank. Line 64, indented twice: forward slash, forward slash, set tile horizontal layout. Line 65, indented twice: private void tile horizontal tool strip menu item, underscore, click, left parenthesis. Line 66, indented 3 times: object sender, comma, event a r g s, e, right parenthesis. Line 67, indented twice: left brace. Line 68, indented 3 times: this, period, layout m d i, left parenthesis, m d i layout, period, tile horizontal, right parenthesis, semicolon. Line 69, indented twice: right brace. Line 70, indented twice: blank. Line 71, indented twice: forward slash, forward slash, set tile vertical layout. Line 72, indented twice: private void tile vertical tool strip menu item, underscore, click, left parenthesis. Line 73, indented 3 times: object sender, comma, event a r g s, e, right parenthesis. Line 74, indented twice: left brace. Line 75, indented 3 times: this, period, layout m d i, left parenthesis, m d i layout, period, tile vertical, right parenthesis, semicolon. Line 76, indented twice: right brace. Line 77, indented once: right brace. Line 78: right brace."/>
          <p:cNvPicPr>
            <a:picLocks noChangeAspect="1"/>
          </p:cNvPicPr>
          <p:nvPr/>
        </p:nvPicPr>
        <p:blipFill>
          <a:blip r:embed="rId2"/>
          <a:stretch>
            <a:fillRect/>
          </a:stretch>
        </p:blipFill>
        <p:spPr>
          <a:xfrm>
            <a:off x="1060677" y="1668944"/>
            <a:ext cx="7022647" cy="4404032"/>
          </a:xfrm>
          <a:prstGeom prst="rect">
            <a:avLst/>
          </a:prstGeom>
        </p:spPr>
      </p:pic>
    </p:spTree>
    <p:extLst>
      <p:ext uri="{BB962C8B-B14F-4D97-AF65-F5344CB8AC3E}">
        <p14:creationId xmlns:p14="http://schemas.microsoft.com/office/powerpoint/2010/main" val="352176535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15.43 </a:t>
            </a:r>
            <a:r>
              <a:rPr lang="en-US" dirty="0"/>
              <a:t>Demonstrating </a:t>
            </a:r>
            <a:r>
              <a:rPr lang="en-US" dirty="0" smtClean="0"/>
              <a:t>use of M</a:t>
            </a:r>
            <a:r>
              <a:rPr lang="en-US" sz="100" dirty="0" smtClean="0"/>
              <a:t> </a:t>
            </a:r>
            <a:r>
              <a:rPr lang="en-US" dirty="0" smtClean="0"/>
              <a:t>D</a:t>
            </a:r>
            <a:r>
              <a:rPr lang="en-US" sz="100" dirty="0" smtClean="0"/>
              <a:t> </a:t>
            </a:r>
            <a:r>
              <a:rPr lang="en-US" dirty="0" smtClean="0"/>
              <a:t>I </a:t>
            </a:r>
            <a:r>
              <a:rPr lang="en-US" dirty="0"/>
              <a:t>Parent and </a:t>
            </a:r>
            <a:r>
              <a:rPr lang="en-US" dirty="0" smtClean="0"/>
              <a:t>M</a:t>
            </a:r>
            <a:r>
              <a:rPr lang="en-US" sz="100" dirty="0" smtClean="0"/>
              <a:t> </a:t>
            </a:r>
            <a:r>
              <a:rPr lang="en-US" dirty="0" smtClean="0"/>
              <a:t>D</a:t>
            </a:r>
            <a:r>
              <a:rPr lang="en-US" sz="100" dirty="0" smtClean="0"/>
              <a:t> </a:t>
            </a:r>
            <a:r>
              <a:rPr lang="en-US" dirty="0" smtClean="0"/>
              <a:t>I </a:t>
            </a:r>
            <a:r>
              <a:rPr lang="en-US" dirty="0"/>
              <a:t>Child </a:t>
            </a:r>
            <a:r>
              <a:rPr lang="en-US" dirty="0" smtClean="0"/>
              <a:t>Windows </a:t>
            </a:r>
            <a:r>
              <a:rPr lang="en-US" sz="2000" b="0" dirty="0" smtClean="0"/>
              <a:t>(5 of 6)</a:t>
            </a:r>
            <a:endParaRPr lang="en-US" sz="2000" b="0" dirty="0"/>
          </a:p>
        </p:txBody>
      </p:sp>
      <p:pic>
        <p:nvPicPr>
          <p:cNvPr id="7" name="Picture 6" descr="Program code output. A. Selecting the lavender flowers menu item. The screen capture for the window titled using m d i, has two tabs in the menu bar: file and window. File further has the option for new and exit. And new contains the options for lavender flowers, purple flowers, and yellow flowers. B. Lavender flowers child form window displayed. The screen capture contains the image of the lavender flowers in a child window."/>
          <p:cNvPicPr>
            <a:picLocks noChangeAspect="1"/>
          </p:cNvPicPr>
          <p:nvPr/>
        </p:nvPicPr>
        <p:blipFill>
          <a:blip r:embed="rId2"/>
          <a:stretch>
            <a:fillRect/>
          </a:stretch>
        </p:blipFill>
        <p:spPr>
          <a:xfrm>
            <a:off x="945919" y="1776708"/>
            <a:ext cx="7252162" cy="4197448"/>
          </a:xfrm>
          <a:prstGeom prst="rect">
            <a:avLst/>
          </a:prstGeom>
        </p:spPr>
      </p:pic>
    </p:spTree>
    <p:extLst>
      <p:ext uri="{BB962C8B-B14F-4D97-AF65-F5344CB8AC3E}">
        <p14:creationId xmlns:p14="http://schemas.microsoft.com/office/powerpoint/2010/main" val="290286996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15.43 Demonstrating </a:t>
            </a:r>
            <a:r>
              <a:rPr lang="en-US" dirty="0" smtClean="0"/>
              <a:t>use of </a:t>
            </a:r>
            <a:r>
              <a:rPr lang="en-US" dirty="0"/>
              <a:t>M</a:t>
            </a:r>
            <a:r>
              <a:rPr lang="en-US" sz="100" dirty="0"/>
              <a:t> </a:t>
            </a:r>
            <a:r>
              <a:rPr lang="en-US" dirty="0"/>
              <a:t>D</a:t>
            </a:r>
            <a:r>
              <a:rPr lang="en-US" sz="100" dirty="0"/>
              <a:t> </a:t>
            </a:r>
            <a:r>
              <a:rPr lang="en-US" dirty="0"/>
              <a:t>I Parent and M</a:t>
            </a:r>
            <a:r>
              <a:rPr lang="en-US" sz="100" dirty="0"/>
              <a:t> </a:t>
            </a:r>
            <a:r>
              <a:rPr lang="en-US" dirty="0"/>
              <a:t>D</a:t>
            </a:r>
            <a:r>
              <a:rPr lang="en-US" sz="100" dirty="0"/>
              <a:t> </a:t>
            </a:r>
            <a:r>
              <a:rPr lang="en-US" dirty="0"/>
              <a:t>I Child </a:t>
            </a:r>
            <a:r>
              <a:rPr lang="en-US" dirty="0" smtClean="0"/>
              <a:t>Windows </a:t>
            </a:r>
            <a:r>
              <a:rPr lang="en-US" sz="2000" b="0" dirty="0" smtClean="0"/>
              <a:t>(6 of 6)</a:t>
            </a:r>
            <a:endParaRPr lang="en-US" sz="2000" b="0" dirty="0"/>
          </a:p>
        </p:txBody>
      </p:sp>
      <p:pic>
        <p:nvPicPr>
          <p:cNvPr id="6" name="Picture 5" descr="C. Selecting the cascade menu item. The window tab contains the option for cascade, tile horizontal, tile vertical. Cascade is highlighted with the cursor. Three child windows are opened in the parent window, using m d i. D. Cascaded child windows in an m d i window. The three child windows, titled, lavender flowers, purple flowers, and yellow flowers are cascaded in the parent window titled, using m d i."/>
          <p:cNvPicPr>
            <a:picLocks noChangeAspect="1"/>
          </p:cNvPicPr>
          <p:nvPr/>
        </p:nvPicPr>
        <p:blipFill>
          <a:blip r:embed="rId2"/>
          <a:stretch>
            <a:fillRect/>
          </a:stretch>
        </p:blipFill>
        <p:spPr>
          <a:xfrm>
            <a:off x="1080131" y="1896166"/>
            <a:ext cx="6983738" cy="3336802"/>
          </a:xfrm>
          <a:prstGeom prst="rect">
            <a:avLst/>
          </a:prstGeom>
        </p:spPr>
      </p:pic>
    </p:spTree>
    <p:extLst>
      <p:ext uri="{BB962C8B-B14F-4D97-AF65-F5344CB8AC3E}">
        <p14:creationId xmlns:p14="http://schemas.microsoft.com/office/powerpoint/2010/main" val="78414524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15.12 </a:t>
            </a:r>
            <a:r>
              <a:rPr lang="en-US" dirty="0" smtClean="0"/>
              <a:t>Multiple </a:t>
            </a:r>
            <a:r>
              <a:rPr lang="en-US" dirty="0"/>
              <a:t>Document Interface (</a:t>
            </a:r>
            <a:r>
              <a:rPr lang="en-US" dirty="0" smtClean="0"/>
              <a:t>M</a:t>
            </a:r>
            <a:r>
              <a:rPr lang="en-US" sz="100" dirty="0" smtClean="0"/>
              <a:t> </a:t>
            </a:r>
            <a:r>
              <a:rPr lang="en-US" dirty="0" smtClean="0"/>
              <a:t>D</a:t>
            </a:r>
            <a:r>
              <a:rPr lang="en-US" sz="100" dirty="0" smtClean="0"/>
              <a:t> </a:t>
            </a:r>
            <a:r>
              <a:rPr lang="en-US" dirty="0" smtClean="0"/>
              <a:t>I</a:t>
            </a:r>
            <a:r>
              <a:rPr lang="en-US" dirty="0"/>
              <a:t>) </a:t>
            </a:r>
            <a:r>
              <a:rPr lang="en-US" dirty="0" smtClean="0"/>
              <a:t>Windows </a:t>
            </a:r>
            <a:r>
              <a:rPr lang="en-US" sz="2000" b="0" dirty="0" smtClean="0"/>
              <a:t>(6 of 6)</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Define the </a:t>
            </a:r>
            <a:r>
              <a:rPr lang="en-US" altLang="en-US" sz="2400" dirty="0" smtClean="0">
                <a:latin typeface="+mn-lt"/>
              </a:rPr>
              <a:t>M</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I </a:t>
            </a:r>
            <a:r>
              <a:rPr lang="en-US" altLang="en-US" sz="2400" dirty="0">
                <a:latin typeface="+mn-lt"/>
              </a:rPr>
              <a:t>child class by right clicking the project in the </a:t>
            </a:r>
            <a:r>
              <a:rPr lang="en-US" altLang="en-US" sz="2400" b="1" dirty="0">
                <a:latin typeface="+mn-lt"/>
              </a:rPr>
              <a:t>Solution Explorer</a:t>
            </a:r>
            <a:r>
              <a:rPr lang="en-US" altLang="en-US" sz="2400" dirty="0">
                <a:latin typeface="+mn-lt"/>
              </a:rPr>
              <a:t> and selecting </a:t>
            </a:r>
            <a:r>
              <a:rPr lang="en-US" altLang="en-US" sz="2400" b="1" dirty="0">
                <a:latin typeface="+mn-lt"/>
              </a:rPr>
              <a:t>Add </a:t>
            </a:r>
            <a:r>
              <a:rPr lang="en-US" altLang="en-US" sz="2400" b="1" dirty="0" smtClean="0">
                <a:latin typeface="+mn-lt"/>
              </a:rPr>
              <a:t>→ </a:t>
            </a:r>
            <a:r>
              <a:rPr lang="en-US" altLang="en-US" sz="2400" b="1" dirty="0">
                <a:latin typeface="+mn-lt"/>
              </a:rPr>
              <a:t>Windows Form….</a:t>
            </a:r>
          </a:p>
          <a:p>
            <a:r>
              <a:rPr lang="en-US" altLang="en-US" sz="2400" dirty="0">
                <a:latin typeface="+mn-lt"/>
              </a:rPr>
              <a:t>Name the new class </a:t>
            </a:r>
            <a:r>
              <a:rPr lang="en-US" altLang="en-US" sz="2400" dirty="0">
                <a:latin typeface="Consolas" panose="020B0609020204030204" pitchFamily="49" charset="0"/>
                <a:cs typeface="Consolas" panose="020B0609020204030204" pitchFamily="49" charset="0"/>
              </a:rPr>
              <a:t>ChildForm</a:t>
            </a:r>
            <a:r>
              <a:rPr lang="en-US" altLang="en-US" sz="2400" dirty="0">
                <a:latin typeface="+mn-lt"/>
              </a:rPr>
              <a:t> </a:t>
            </a:r>
            <a:r>
              <a:rPr lang="en-US" altLang="en-US" sz="2400" dirty="0" smtClean="0">
                <a:latin typeface="+mn-lt"/>
              </a:rPr>
              <a:t>(Figure</a:t>
            </a:r>
            <a:r>
              <a:rPr lang="en-US" altLang="en-US" sz="2400" dirty="0">
                <a:latin typeface="+mn-lt"/>
              </a:rPr>
              <a:t> 15.44</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16536710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15.44 Child Window of </a:t>
            </a:r>
            <a:r>
              <a:rPr lang="en-US" dirty="0" smtClean="0"/>
              <a:t>M</a:t>
            </a:r>
            <a:r>
              <a:rPr lang="en-US" sz="100" dirty="0" smtClean="0"/>
              <a:t> </a:t>
            </a:r>
            <a:r>
              <a:rPr lang="en-US" dirty="0" smtClean="0"/>
              <a:t>D</a:t>
            </a:r>
            <a:r>
              <a:rPr lang="en-US" sz="100" dirty="0" smtClean="0"/>
              <a:t> </a:t>
            </a:r>
            <a:r>
              <a:rPr lang="en-US" dirty="0" smtClean="0"/>
              <a:t>I </a:t>
            </a:r>
            <a:r>
              <a:rPr lang="en-US" dirty="0"/>
              <a:t>Parent</a:t>
            </a:r>
          </a:p>
        </p:txBody>
      </p:sp>
      <p:pic>
        <p:nvPicPr>
          <p:cNvPr id="4" name="Picture 3" descr="Program code. Line 1: forward slash, forward slash, f i g, period, 15, period, 44, colon, child form, period, c s. Line 2: forward slash, forward slash, child window of m d i parent period. Line 3: blank. Line 4: using system, period, drawing, semicolon. Line 5: using system, period, windows, period, forms, semicolon. Line 6: blank. Line 7: namespace using m d i. Line 8, indented once: left brace. Line 9, indented twice: public partial class child form, colon, form. Line 10, indented twice: left brace. Line 11, indented 3 times: public child form, left parenthesis, string title, comma, string resource name, right parenthesis. Line 12, indented 3 times: left brace. Line 13, indented 4 times: forward slash, forward slash, required for windows form designer support. Line 14, indented 4 times: initialize component, left parenthesis, right parenthesis, semicolon. Line 15, indented 4 times: blank. Line 16, indented 4 times: text equals title, semicolon, forward slash, forward slash, set title text. Line 17, indented 4 times: blank. Line 18, indented 4 times: forward slash, forward slash, set image to display in picture box. Line 19, indented once: display picture box, period, image equals. Line 20, indented 4 times: left parenthesis, image, right parenthesis, left parenthesis, properties, period, resources, period, resource manager, period, get object, left parenthesis. Line 21, indented 5 times: resource name, right parenthesis, right parenthesis, semicolon. Line 22, indented twice: right brace. Line 23, indented once: right brace. Line 24: right bra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68" y="1693959"/>
            <a:ext cx="6699264" cy="4405410"/>
          </a:xfrm>
          <a:prstGeom prst="rect">
            <a:avLst/>
          </a:prstGeom>
        </p:spPr>
      </p:pic>
    </p:spTree>
    <p:extLst>
      <p:ext uri="{BB962C8B-B14F-4D97-AF65-F5344CB8AC3E}">
        <p14:creationId xmlns:p14="http://schemas.microsoft.com/office/powerpoint/2010/main" val="157732006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15.13 </a:t>
            </a:r>
            <a:r>
              <a:rPr lang="en-US" dirty="0" smtClean="0"/>
              <a:t>Visual Inheritance </a:t>
            </a:r>
            <a:r>
              <a:rPr lang="en-US" sz="2000" b="0" dirty="0" smtClean="0"/>
              <a:t>(1 of 4)</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Visual inheritance enables you to achieve visual consistency.</a:t>
            </a:r>
          </a:p>
          <a:p>
            <a:r>
              <a:rPr lang="en-US" altLang="en-US" sz="2400" dirty="0">
                <a:latin typeface="+mn-lt"/>
              </a:rPr>
              <a:t>For example, you could define a base </a:t>
            </a:r>
            <a:r>
              <a:rPr lang="en-US" altLang="en-US" sz="2400" dirty="0">
                <a:latin typeface="Consolas" panose="020B0609020204030204" pitchFamily="49" charset="0"/>
                <a:cs typeface="Consolas" panose="020B0609020204030204" pitchFamily="49" charset="0"/>
              </a:rPr>
              <a:t>Form</a:t>
            </a:r>
            <a:r>
              <a:rPr lang="en-US" altLang="en-US" sz="2400" dirty="0">
                <a:latin typeface="+mn-lt"/>
              </a:rPr>
              <a:t> that contains a product’s logo and a specific background color.</a:t>
            </a:r>
          </a:p>
          <a:p>
            <a:r>
              <a:rPr lang="en-US" altLang="en-US" sz="2400" dirty="0">
                <a:latin typeface="+mn-lt"/>
              </a:rPr>
              <a:t>You then could use the base </a:t>
            </a:r>
            <a:r>
              <a:rPr lang="en-US" altLang="en-US" sz="2400" dirty="0">
                <a:latin typeface="Consolas" panose="020B0609020204030204" pitchFamily="49" charset="0"/>
                <a:cs typeface="Consolas" panose="020B0609020204030204" pitchFamily="49" charset="0"/>
              </a:rPr>
              <a:t>Form</a:t>
            </a:r>
            <a:r>
              <a:rPr lang="en-US" altLang="en-US" sz="2400" dirty="0">
                <a:latin typeface="+mn-lt"/>
              </a:rPr>
              <a:t> throughout an app for uniformity and branding</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82791964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15.13 Visual Inheritance </a:t>
            </a:r>
            <a:r>
              <a:rPr lang="en-US" sz="2000" b="0" dirty="0" smtClean="0"/>
              <a:t>(2 of 4)</a:t>
            </a:r>
            <a:endParaRPr lang="en-US" sz="2000" b="0" dirty="0"/>
          </a:p>
        </p:txBody>
      </p:sp>
      <p:sp>
        <p:nvSpPr>
          <p:cNvPr id="3" name="Text Placeholder 2"/>
          <p:cNvSpPr>
            <a:spLocks noGrp="1"/>
          </p:cNvSpPr>
          <p:nvPr>
            <p:ph type="body" idx="1"/>
          </p:nvPr>
        </p:nvSpPr>
        <p:spPr>
          <a:xfrm>
            <a:off x="457200" y="1600200"/>
            <a:ext cx="8229600" cy="4754880"/>
          </a:xfrm>
        </p:spPr>
        <p:txBody>
          <a:bodyPr/>
          <a:lstStyle/>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VisualInheritanceBaseForm</a:t>
            </a:r>
            <a:r>
              <a:rPr lang="en-US" altLang="en-US" sz="2400" dirty="0">
                <a:latin typeface="+mn-lt"/>
              </a:rPr>
              <a:t> </a:t>
            </a:r>
            <a:r>
              <a:rPr lang="en-US" altLang="en-US" sz="2400" dirty="0" smtClean="0">
                <a:latin typeface="+mn-lt"/>
              </a:rPr>
              <a:t>(Figure</a:t>
            </a:r>
            <a:r>
              <a:rPr lang="en-US" altLang="en-US" sz="2400" dirty="0">
                <a:latin typeface="+mn-lt"/>
              </a:rPr>
              <a:t> 15.45) derives from Form.</a:t>
            </a:r>
          </a:p>
          <a:p>
            <a:r>
              <a:rPr lang="en-US" altLang="en-US" sz="2400" dirty="0">
                <a:latin typeface="+mn-lt"/>
              </a:rPr>
              <a:t>We use the public class </a:t>
            </a:r>
            <a:r>
              <a:rPr lang="en-US" altLang="en-US" sz="2400" dirty="0">
                <a:latin typeface="Consolas" panose="020B0609020204030204" pitchFamily="49" charset="0"/>
                <a:cs typeface="Consolas" panose="020B0609020204030204" pitchFamily="49" charset="0"/>
              </a:rPr>
              <a:t>VisualInheritanceBaseForm</a:t>
            </a:r>
            <a:r>
              <a:rPr lang="en-US" altLang="en-US" sz="2400" dirty="0">
                <a:latin typeface="+mn-lt"/>
              </a:rPr>
              <a:t>.</a:t>
            </a:r>
          </a:p>
          <a:p>
            <a:r>
              <a:rPr lang="en-US" altLang="en-US" sz="2400" dirty="0">
                <a:latin typeface="+mn-lt"/>
              </a:rPr>
              <a:t>Use the namespace declaration that was created for us by the </a:t>
            </a:r>
            <a:r>
              <a:rPr lang="en-US" altLang="en-US" sz="2400" dirty="0" smtClean="0">
                <a:latin typeface="+mn-lt"/>
              </a:rPr>
              <a:t>I</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E</a:t>
            </a:r>
            <a:r>
              <a:rPr lang="en-US" altLang="en-US" sz="2400" dirty="0">
                <a:latin typeface="+mn-lt"/>
              </a:rPr>
              <a:t>.</a:t>
            </a:r>
          </a:p>
          <a:p>
            <a:r>
              <a:rPr lang="en-US" altLang="en-US" sz="2400" dirty="0">
                <a:latin typeface="+mn-lt"/>
              </a:rPr>
              <a:t>Right click the project name in the </a:t>
            </a:r>
            <a:r>
              <a:rPr lang="en-US" altLang="en-US" sz="2400" b="1" dirty="0">
                <a:latin typeface="+mn-lt"/>
              </a:rPr>
              <a:t>Solution­ Explorer </a:t>
            </a:r>
            <a:r>
              <a:rPr lang="en-US" altLang="en-US" sz="2400" dirty="0">
                <a:latin typeface="+mn-lt"/>
              </a:rPr>
              <a:t>and select Properties, then choose the </a:t>
            </a:r>
            <a:r>
              <a:rPr lang="en-US" altLang="en-US" sz="2400" b="1" dirty="0">
                <a:latin typeface="+mn-lt"/>
              </a:rPr>
              <a:t>Application</a:t>
            </a:r>
            <a:r>
              <a:rPr lang="en-US" altLang="en-US" sz="2400" dirty="0">
                <a:latin typeface="+mn-lt"/>
              </a:rPr>
              <a:t> tab.</a:t>
            </a:r>
          </a:p>
          <a:p>
            <a:r>
              <a:rPr lang="en-US" altLang="en-US" sz="2400" dirty="0">
                <a:latin typeface="+mn-lt"/>
              </a:rPr>
              <a:t>In the </a:t>
            </a:r>
            <a:r>
              <a:rPr lang="en-US" altLang="en-US" sz="2400" b="1" dirty="0">
                <a:latin typeface="+mn-lt"/>
              </a:rPr>
              <a:t>Output</a:t>
            </a:r>
            <a:r>
              <a:rPr lang="en-US" altLang="en-US" sz="2400" dirty="0">
                <a:latin typeface="+mn-lt"/>
              </a:rPr>
              <a:t> </a:t>
            </a:r>
            <a:r>
              <a:rPr lang="en-US" altLang="en-US" sz="2400" b="1" dirty="0">
                <a:latin typeface="+mn-lt"/>
              </a:rPr>
              <a:t>type</a:t>
            </a:r>
            <a:r>
              <a:rPr lang="en-US" altLang="en-US" sz="2400" dirty="0">
                <a:latin typeface="+mn-lt"/>
              </a:rPr>
              <a:t> drop-down list, change </a:t>
            </a:r>
            <a:r>
              <a:rPr lang="en-US" altLang="en-US" sz="2400" b="1" dirty="0">
                <a:latin typeface="+mn-lt"/>
              </a:rPr>
              <a:t>Windows Application </a:t>
            </a:r>
            <a:r>
              <a:rPr lang="en-US" altLang="en-US" sz="2400" dirty="0">
                <a:latin typeface="+mn-lt"/>
              </a:rPr>
              <a:t>to </a:t>
            </a:r>
            <a:r>
              <a:rPr lang="en-US" altLang="en-US" sz="2400" b="1" dirty="0">
                <a:latin typeface="+mn-lt"/>
              </a:rPr>
              <a:t>Class Library</a:t>
            </a:r>
            <a:r>
              <a:rPr lang="en-US" altLang="en-US" sz="2400" dirty="0">
                <a:latin typeface="+mn-lt"/>
              </a:rPr>
              <a:t>.</a:t>
            </a:r>
          </a:p>
          <a:p>
            <a:r>
              <a:rPr lang="en-US" altLang="en-US" sz="2400" dirty="0">
                <a:latin typeface="+mn-lt"/>
              </a:rPr>
              <a:t>Building the project produces the </a:t>
            </a:r>
            <a:r>
              <a:rPr lang="en-US" altLang="en-US" sz="2400" dirty="0">
                <a:latin typeface="Consolas" panose="020B0609020204030204" pitchFamily="49" charset="0"/>
                <a:cs typeface="Consolas" panose="020B0609020204030204" pitchFamily="49" charset="0"/>
              </a:rPr>
              <a:t>.dll</a:t>
            </a:r>
            <a:r>
              <a:rPr lang="en-US" altLang="en-US" sz="2400" dirty="0">
                <a:latin typeface="+mn-lt"/>
              </a:rPr>
              <a:t>. </a:t>
            </a:r>
          </a:p>
        </p:txBody>
      </p:sp>
    </p:spTree>
    <p:extLst>
      <p:ext uri="{BB962C8B-B14F-4D97-AF65-F5344CB8AC3E}">
        <p14:creationId xmlns:p14="http://schemas.microsoft.com/office/powerpoint/2010/main" val="372263540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15.45 Base </a:t>
            </a:r>
            <a:r>
              <a:rPr lang="en-US" dirty="0">
                <a:latin typeface="Consolas" panose="020B0609020204030204" pitchFamily="49" charset="0"/>
                <a:cs typeface="Consolas" panose="020B0609020204030204" pitchFamily="49" charset="0"/>
              </a:rPr>
              <a:t>Form</a:t>
            </a:r>
            <a:r>
              <a:rPr lang="en-US" dirty="0"/>
              <a:t> for Use with Visual </a:t>
            </a:r>
            <a:r>
              <a:rPr lang="en-US" dirty="0" smtClean="0"/>
              <a:t>Inheritance </a:t>
            </a:r>
            <a:r>
              <a:rPr lang="en-US" sz="2000" b="0" dirty="0" smtClean="0"/>
              <a:t>(1 of 2)</a:t>
            </a:r>
            <a:endParaRPr lang="en-US" sz="2000" b="0" dirty="0"/>
          </a:p>
        </p:txBody>
      </p:sp>
      <p:pic>
        <p:nvPicPr>
          <p:cNvPr id="6" name="Picture 5" descr="Program code. Line 1: forward slash, forward slash, f i g, period, 15, period, 45, colon, visual inheritance base form, period, c s. Line 2: forward slash, forward slash, base form for use with visual inheritance period. Line 3: using system, semicolon. Line 4: using system, period, windows, period, forms, semicolon. Line 5: blank. Line 6: namespace visual inheritance base. Line 7: left brace. Line 8, indented once: forward slash, forward slash, base form used to demonstrate visual inheritance. Line 9, indented once: public partial class visual inheritance base, form, colon, form. Line 10, indented once: left brace. Line 11, indented twice: forward slash, forward slash, constructor. Line 12, indented twice: public visual inheritance base, form, left parenthesis, right parenthesis. Line 13, indented twice: left brace. Line 14, indented 3 times: initialize component, left parenthesis, right parenthesis, semicolon. Line 15, indented twice: right brace. Line 16, indented twice: blank."/>
          <p:cNvPicPr>
            <a:picLocks noChangeAspect="1"/>
          </p:cNvPicPr>
          <p:nvPr/>
        </p:nvPicPr>
        <p:blipFill>
          <a:blip r:embed="rId2"/>
          <a:stretch>
            <a:fillRect/>
          </a:stretch>
        </p:blipFill>
        <p:spPr>
          <a:xfrm>
            <a:off x="738410" y="1765009"/>
            <a:ext cx="7667178" cy="3480383"/>
          </a:xfrm>
          <a:prstGeom prst="rect">
            <a:avLst/>
          </a:prstGeom>
        </p:spPr>
      </p:pic>
    </p:spTree>
    <p:extLst>
      <p:ext uri="{BB962C8B-B14F-4D97-AF65-F5344CB8AC3E}">
        <p14:creationId xmlns:p14="http://schemas.microsoft.com/office/powerpoint/2010/main" val="1847628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15.2 Menus </a:t>
            </a:r>
            <a:r>
              <a:rPr lang="en-US" sz="2000" b="0" dirty="0" smtClean="0"/>
              <a:t>(7 of 8)</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Visual Studio allows you to add </a:t>
            </a:r>
            <a:r>
              <a:rPr lang="en-US" altLang="en-US" sz="2400" b="1" dirty="0">
                <a:latin typeface="+mn-lt"/>
              </a:rPr>
              <a:t>TextBoxes</a:t>
            </a:r>
            <a:r>
              <a:rPr lang="en-US" altLang="en-US" sz="2400" dirty="0">
                <a:latin typeface="+mn-lt"/>
              </a:rPr>
              <a:t> and </a:t>
            </a:r>
            <a:r>
              <a:rPr lang="en-US" altLang="en-US" sz="2400" b="1" dirty="0">
                <a:latin typeface="+mn-lt"/>
              </a:rPr>
              <a:t>ComboBoxes</a:t>
            </a:r>
            <a:r>
              <a:rPr lang="en-US" altLang="en-US" sz="2400" dirty="0">
                <a:latin typeface="+mn-lt"/>
              </a:rPr>
              <a:t> as menu items.</a:t>
            </a:r>
          </a:p>
          <a:p>
            <a:r>
              <a:rPr lang="en-US" altLang="en-US" sz="2400" dirty="0">
                <a:latin typeface="+mn-lt"/>
              </a:rPr>
              <a:t>Before you enter text for a menu item, you are provided with a drop-down list.</a:t>
            </a:r>
          </a:p>
          <a:p>
            <a:pPr lvl="1"/>
            <a:r>
              <a:rPr lang="en-US" altLang="en-US" sz="2400" dirty="0">
                <a:latin typeface="+mn-lt"/>
              </a:rPr>
              <a:t>Clicking the down arrow allows you to select the type of item to add </a:t>
            </a:r>
            <a:r>
              <a:rPr lang="en-US" altLang="en-US" sz="2400" dirty="0" smtClean="0">
                <a:latin typeface="+mn-lt"/>
              </a:rPr>
              <a:t>(Figure</a:t>
            </a:r>
            <a:r>
              <a:rPr lang="en-US" altLang="en-US" sz="2400" dirty="0">
                <a:latin typeface="+mn-lt"/>
              </a:rPr>
              <a:t> 15.5).</a:t>
            </a:r>
          </a:p>
        </p:txBody>
      </p:sp>
    </p:spTree>
    <p:extLst>
      <p:ext uri="{BB962C8B-B14F-4D97-AF65-F5344CB8AC3E}">
        <p14:creationId xmlns:p14="http://schemas.microsoft.com/office/powerpoint/2010/main" val="357554689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15.45 Base </a:t>
            </a:r>
            <a:r>
              <a:rPr lang="en-US" dirty="0">
                <a:latin typeface="Consolas" panose="020B0609020204030204" pitchFamily="49" charset="0"/>
                <a:cs typeface="Consolas" panose="020B0609020204030204" pitchFamily="49" charset="0"/>
              </a:rPr>
              <a:t>Form</a:t>
            </a:r>
            <a:r>
              <a:rPr lang="en-US" dirty="0"/>
              <a:t> for Use with Visual </a:t>
            </a:r>
            <a:r>
              <a:rPr lang="en-US" dirty="0" smtClean="0"/>
              <a:t>Inheritance </a:t>
            </a:r>
            <a:r>
              <a:rPr lang="en-US" sz="2000" b="0" dirty="0" smtClean="0"/>
              <a:t>(2 of 2)</a:t>
            </a:r>
            <a:endParaRPr lang="en-US" sz="2000" b="0" dirty="0"/>
          </a:p>
        </p:txBody>
      </p:sp>
      <p:pic>
        <p:nvPicPr>
          <p:cNvPr id="6" name="Picture 5" descr="Program code. Line 17, indented twice: forward slash, forward slash, display message box when button is clicked. Line 18, indented twice: private void learn more button, underscore, click, left parenthesis, object sender, comma, event a r g s, e, right parenthesis. Line 19, indented twice: left brace. Line 20, indented 3 times: message box, period, show, left parenthesis. Line 21, indented 4 times: bugs, comma, bugs, comma, bugs is a product of deitel, period, com, comma. Line 22, indented 4 times: learn more, comma, message box, buttons, period, ok, comma. Line 23, indented 4 times: message box icon, period, information, right parenthesis, semicolon. Line 24, indented twice: right brace. Line 25, indented once: right brace. Line 26: right brace. Program code output. The screen capture for the visual inheritance base window contains two display text area and one button in between them for learn more. The top display text area contains the following text: bugs, bugs, bugs. The bottom display text area contains the following: copyright 2017, by Deitel and associates, I n c. The second screen capture provides a message in the titled learn more. The message displayed is as follows: bugs, bugs, bugs is a product of deitel, period, com."/>
          <p:cNvPicPr>
            <a:picLocks noChangeAspect="1"/>
          </p:cNvPicPr>
          <p:nvPr/>
        </p:nvPicPr>
        <p:blipFill>
          <a:blip r:embed="rId2"/>
          <a:stretch>
            <a:fillRect/>
          </a:stretch>
        </p:blipFill>
        <p:spPr>
          <a:xfrm>
            <a:off x="887250" y="1735742"/>
            <a:ext cx="7369500" cy="4406915"/>
          </a:xfrm>
          <a:prstGeom prst="rect">
            <a:avLst/>
          </a:prstGeom>
        </p:spPr>
      </p:pic>
    </p:spTree>
    <p:extLst>
      <p:ext uri="{BB962C8B-B14F-4D97-AF65-F5344CB8AC3E}">
        <p14:creationId xmlns:p14="http://schemas.microsoft.com/office/powerpoint/2010/main" val="13450384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15.13 Visual Inheritance </a:t>
            </a:r>
            <a:r>
              <a:rPr lang="en-US" sz="2000" b="0" dirty="0" smtClean="0"/>
              <a:t>(3 of 4)</a:t>
            </a:r>
            <a:endParaRPr lang="en-US" sz="2000" b="0" dirty="0"/>
          </a:p>
        </p:txBody>
      </p:sp>
      <p:sp>
        <p:nvSpPr>
          <p:cNvPr id="3" name="Text Placeholder 2"/>
          <p:cNvSpPr>
            <a:spLocks noGrp="1"/>
          </p:cNvSpPr>
          <p:nvPr>
            <p:ph type="body" idx="1"/>
          </p:nvPr>
        </p:nvSpPr>
        <p:spPr>
          <a:xfrm>
            <a:off x="457200" y="1600201"/>
            <a:ext cx="8229600" cy="1935480"/>
          </a:xfrm>
        </p:spPr>
        <p:txBody>
          <a:bodyPr/>
          <a:lstStyle/>
          <a:p>
            <a:r>
              <a:rPr lang="en-US" altLang="en-US" sz="2400" dirty="0">
                <a:latin typeface="+mn-lt"/>
              </a:rPr>
              <a:t>To visually inherit from </a:t>
            </a:r>
            <a:r>
              <a:rPr lang="en-US" altLang="en-US" sz="2400" dirty="0">
                <a:latin typeface="Consolas" panose="020B0609020204030204" pitchFamily="49" charset="0"/>
                <a:cs typeface="Consolas" panose="020B0609020204030204" pitchFamily="49" charset="0"/>
              </a:rPr>
              <a:t>VisualInheritanceBaseForm</a:t>
            </a:r>
            <a:r>
              <a:rPr lang="en-US" altLang="en-US" sz="2400" dirty="0">
                <a:latin typeface="+mn-lt"/>
              </a:rPr>
              <a:t>, create a new Windows Forms app.</a:t>
            </a:r>
          </a:p>
          <a:p>
            <a:r>
              <a:rPr lang="en-US" altLang="en-US" sz="2400" dirty="0">
                <a:latin typeface="+mn-lt"/>
              </a:rPr>
              <a:t>In this app, add a reference to the</a:t>
            </a:r>
            <a:r>
              <a:rPr lang="en-US" altLang="en-US" sz="2400" b="1" dirty="0">
                <a:latin typeface="+mn-lt"/>
              </a:rPr>
              <a:t> </a:t>
            </a:r>
            <a:r>
              <a:rPr lang="en-US" altLang="en-US" sz="2400" dirty="0">
                <a:latin typeface="Consolas" panose="020B0609020204030204" pitchFamily="49" charset="0"/>
                <a:cs typeface="Consolas" panose="020B0609020204030204" pitchFamily="49" charset="0"/>
              </a:rPr>
              <a:t>.dll</a:t>
            </a:r>
            <a:r>
              <a:rPr lang="en-US" altLang="en-US" sz="2400" b="1" dirty="0">
                <a:latin typeface="+mn-lt"/>
              </a:rPr>
              <a:t> </a:t>
            </a:r>
            <a:r>
              <a:rPr lang="en-US" altLang="en-US" sz="2400" dirty="0">
                <a:latin typeface="+mn-lt"/>
              </a:rPr>
              <a:t>you just created.</a:t>
            </a:r>
          </a:p>
          <a:p>
            <a:r>
              <a:rPr lang="en-US" altLang="en-US" sz="2400" dirty="0">
                <a:latin typeface="+mn-lt"/>
              </a:rPr>
              <a:t>Modify the line that defines the class</a:t>
            </a:r>
            <a:r>
              <a:rPr lang="en-US" altLang="en-US" sz="2400" dirty="0" smtClean="0">
                <a:latin typeface="+mn-lt"/>
              </a:rPr>
              <a:t>:</a:t>
            </a:r>
          </a:p>
          <a:p>
            <a:pPr lvl="1"/>
            <a:r>
              <a:rPr lang="en-US" altLang="en-US" sz="2400" dirty="0">
                <a:latin typeface="+mn-lt"/>
              </a:rPr>
              <a:t> </a:t>
            </a:r>
          </a:p>
        </p:txBody>
      </p:sp>
      <p:pic>
        <p:nvPicPr>
          <p:cNvPr id="4" name="Picture 3" descr="Code has 2 lines, as follows. Line 1. Public partial class visual inheritance test form colon. Line 2, indented once. Visual inheritance base period visual inheritance base form."/>
          <p:cNvPicPr>
            <a:picLocks noChangeAspect="1"/>
          </p:cNvPicPr>
          <p:nvPr/>
        </p:nvPicPr>
        <p:blipFill rotWithShape="1">
          <a:blip r:embed="rId2"/>
          <a:srcRect l="3820" t="9085" r="6867" b="15163"/>
          <a:stretch/>
        </p:blipFill>
        <p:spPr>
          <a:xfrm>
            <a:off x="1305961" y="3646183"/>
            <a:ext cx="7384838" cy="662914"/>
          </a:xfrm>
          <a:prstGeom prst="rect">
            <a:avLst/>
          </a:prstGeom>
        </p:spPr>
      </p:pic>
    </p:spTree>
    <p:extLst>
      <p:ext uri="{BB962C8B-B14F-4D97-AF65-F5344CB8AC3E}">
        <p14:creationId xmlns:p14="http://schemas.microsoft.com/office/powerpoint/2010/main" val="387680923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15.13 </a:t>
            </a:r>
            <a:r>
              <a:rPr lang="en-US" dirty="0" smtClean="0"/>
              <a:t>Visual Inheritance </a:t>
            </a:r>
            <a:r>
              <a:rPr lang="en-US" sz="2000" b="0" dirty="0" smtClean="0"/>
              <a:t>(4 of 4)</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In Design view, the new app’s </a:t>
            </a:r>
            <a:r>
              <a:rPr lang="en-US" altLang="en-US" sz="2400" dirty="0">
                <a:latin typeface="Consolas" panose="020B0609020204030204" pitchFamily="49" charset="0"/>
                <a:cs typeface="Consolas" panose="020B0609020204030204" pitchFamily="49" charset="0"/>
              </a:rPr>
              <a:t>Form</a:t>
            </a:r>
            <a:r>
              <a:rPr lang="en-US" altLang="en-US" sz="2400" dirty="0">
                <a:latin typeface="+mn-lt"/>
              </a:rPr>
              <a:t> should now display the controls inherited from the base </a:t>
            </a:r>
            <a:r>
              <a:rPr lang="en-US" altLang="en-US" sz="2400" dirty="0">
                <a:latin typeface="Consolas" panose="020B0609020204030204" pitchFamily="49" charset="0"/>
                <a:cs typeface="Consolas" panose="020B0609020204030204" pitchFamily="49" charset="0"/>
              </a:rPr>
              <a:t>Form</a:t>
            </a:r>
            <a:r>
              <a:rPr lang="en-US" altLang="en-US" sz="2400" dirty="0">
                <a:latin typeface="+mn-lt"/>
              </a:rPr>
              <a:t> </a:t>
            </a:r>
            <a:r>
              <a:rPr lang="en-US" altLang="en-US" sz="2400" dirty="0" smtClean="0">
                <a:latin typeface="+mn-lt"/>
              </a:rPr>
              <a:t>(Figure</a:t>
            </a:r>
            <a:r>
              <a:rPr lang="en-US" altLang="en-US" sz="2400" dirty="0">
                <a:latin typeface="+mn-lt"/>
              </a:rPr>
              <a:t> 15.46).</a:t>
            </a:r>
          </a:p>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VisualInheritanceTestForm</a:t>
            </a:r>
            <a:r>
              <a:rPr lang="en-US" altLang="en-US" sz="2400" dirty="0">
                <a:latin typeface="+mn-lt"/>
              </a:rPr>
              <a:t> </a:t>
            </a:r>
            <a:r>
              <a:rPr lang="en-US" altLang="en-US" sz="2400" dirty="0" smtClean="0">
                <a:latin typeface="+mn-lt"/>
              </a:rPr>
              <a:t>(Figure</a:t>
            </a:r>
            <a:r>
              <a:rPr lang="en-US" altLang="en-US" sz="2400" dirty="0">
                <a:latin typeface="+mn-lt"/>
              </a:rPr>
              <a:t> 15.47) is a derived class of </a:t>
            </a:r>
            <a:r>
              <a:rPr lang="en-US" altLang="en-US" sz="2400" dirty="0">
                <a:latin typeface="Consolas" panose="020B0609020204030204" pitchFamily="49" charset="0"/>
                <a:cs typeface="Consolas" panose="020B0609020204030204" pitchFamily="49" charset="0"/>
              </a:rPr>
              <a:t>VisualInheritanceBaseForm</a:t>
            </a:r>
            <a:r>
              <a:rPr lang="en-US" altLang="en-US" sz="2400" b="1" dirty="0" smtClean="0">
                <a:latin typeface="+mn-lt"/>
              </a:rPr>
              <a:t>.</a:t>
            </a:r>
            <a:endParaRPr lang="en-US" altLang="en-US" sz="2400" b="1" dirty="0">
              <a:latin typeface="+mn-lt"/>
            </a:endParaRPr>
          </a:p>
        </p:txBody>
      </p:sp>
    </p:spTree>
    <p:extLst>
      <p:ext uri="{BB962C8B-B14F-4D97-AF65-F5344CB8AC3E}">
        <p14:creationId xmlns:p14="http://schemas.microsoft.com/office/powerpoint/2010/main" val="389715568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15.46 Using the Reference Manager Dialog to Browse for a </a:t>
            </a:r>
            <a:r>
              <a:rPr lang="en-US" dirty="0" smtClean="0"/>
              <a:t>D</a:t>
            </a:r>
            <a:r>
              <a:rPr lang="en-US" sz="100" dirty="0" smtClean="0"/>
              <a:t> </a:t>
            </a:r>
            <a:r>
              <a:rPr lang="en-US" dirty="0" smtClean="0"/>
              <a:t>L</a:t>
            </a:r>
            <a:r>
              <a:rPr lang="en-US" sz="100" dirty="0" smtClean="0"/>
              <a:t> </a:t>
            </a:r>
            <a:r>
              <a:rPr lang="en-US" dirty="0" smtClean="0"/>
              <a:t>L </a:t>
            </a:r>
            <a:r>
              <a:rPr lang="en-US" sz="2000" b="0" dirty="0" smtClean="0"/>
              <a:t>(1 of 2)</a:t>
            </a:r>
            <a:endParaRPr lang="en-US" sz="2000" b="0" dirty="0"/>
          </a:p>
        </p:txBody>
      </p:sp>
      <p:pic>
        <p:nvPicPr>
          <p:cNvPr id="3" name="Picture 2" descr="The reference manager dialog box. The reference manager contains 1 title bar, 5 drop down options, 1 search bar, and 3 buttons. The drop down options are, assemblies, projects, shared projects, com, browse. Browse has an options for recent. The 3 buttons are browse, ok, canc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578" y="1822312"/>
            <a:ext cx="6928844" cy="3213376"/>
          </a:xfrm>
          <a:prstGeom prst="rect">
            <a:avLst/>
          </a:prstGeom>
        </p:spPr>
      </p:pic>
    </p:spTree>
    <p:extLst>
      <p:ext uri="{BB962C8B-B14F-4D97-AF65-F5344CB8AC3E}">
        <p14:creationId xmlns:p14="http://schemas.microsoft.com/office/powerpoint/2010/main" val="325293941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15.46 Using the Reference Manager Dialog to Browse for a </a:t>
            </a:r>
            <a:r>
              <a:rPr lang="en-US" dirty="0" smtClean="0"/>
              <a:t>D</a:t>
            </a:r>
            <a:r>
              <a:rPr lang="en-US" sz="100" dirty="0" smtClean="0"/>
              <a:t> </a:t>
            </a:r>
            <a:r>
              <a:rPr lang="en-US" dirty="0" smtClean="0"/>
              <a:t>L</a:t>
            </a:r>
            <a:r>
              <a:rPr lang="en-US" sz="100" dirty="0" smtClean="0"/>
              <a:t> </a:t>
            </a:r>
            <a:r>
              <a:rPr lang="en-US" dirty="0" smtClean="0"/>
              <a:t>L </a:t>
            </a:r>
            <a:r>
              <a:rPr lang="en-US" sz="2000" b="0" dirty="0" smtClean="0"/>
              <a:t>(2 of 2)</a:t>
            </a:r>
            <a:endParaRPr lang="en-US" sz="2000" b="0" dirty="0"/>
          </a:p>
        </p:txBody>
      </p:sp>
      <p:pic>
        <p:nvPicPr>
          <p:cNvPr id="5" name="Picture 4" descr="Clicking the browse button opens a file explorer window. The location bin, debug, contains the following files: visual inheritance base, period d l l, visual inheritance base, period, v d host, period, e x e, visual inheritance base, period, v s host, period, e x e, period, manifest. The d l l file is sel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92" y="1863795"/>
            <a:ext cx="7448217" cy="3130410"/>
          </a:xfrm>
          <a:prstGeom prst="rect">
            <a:avLst/>
          </a:prstGeom>
        </p:spPr>
      </p:pic>
    </p:spTree>
    <p:extLst>
      <p:ext uri="{BB962C8B-B14F-4D97-AF65-F5344CB8AC3E}">
        <p14:creationId xmlns:p14="http://schemas.microsoft.com/office/powerpoint/2010/main" val="109100026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15.47 </a:t>
            </a:r>
            <a:r>
              <a:rPr lang="en-US" dirty="0">
                <a:latin typeface="Consolas" panose="020B0609020204030204" pitchFamily="49" charset="0"/>
                <a:cs typeface="Consolas" panose="020B0609020204030204" pitchFamily="49" charset="0"/>
              </a:rPr>
              <a:t>Form</a:t>
            </a:r>
            <a:r>
              <a:rPr lang="en-US" dirty="0"/>
              <a:t> Demonstrating Visual </a:t>
            </a:r>
            <a:r>
              <a:rPr lang="en-US" dirty="0" smtClean="0"/>
              <a:t>Inheritance</a:t>
            </a:r>
            <a:endParaRPr lang="en-US" sz="2000" b="0" dirty="0"/>
          </a:p>
        </p:txBody>
      </p:sp>
      <p:pic>
        <p:nvPicPr>
          <p:cNvPr id="4" name="Picture 3" descr="A form window. The form contains two display text area and one button in between them labeled, learn more. The top display text area contains the following text: bugs, bugs, bugs. The bottom display text area contains the following: copyright 2017, by Deitel and associates, Iin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86" y="2230832"/>
            <a:ext cx="7563428" cy="2396336"/>
          </a:xfrm>
          <a:prstGeom prst="rect">
            <a:avLst/>
          </a:prstGeom>
        </p:spPr>
      </p:pic>
    </p:spTree>
    <p:extLst>
      <p:ext uri="{BB962C8B-B14F-4D97-AF65-F5344CB8AC3E}">
        <p14:creationId xmlns:p14="http://schemas.microsoft.com/office/powerpoint/2010/main" val="49814968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15.48 Derived </a:t>
            </a:r>
            <a:r>
              <a:rPr lang="en-US" dirty="0">
                <a:latin typeface="Consolas" panose="020B0609020204030204" pitchFamily="49" charset="0"/>
                <a:cs typeface="Consolas" panose="020B0609020204030204" pitchFamily="49" charset="0"/>
              </a:rPr>
              <a:t>Form</a:t>
            </a:r>
            <a:r>
              <a:rPr lang="en-US" dirty="0"/>
              <a:t> Using Visual </a:t>
            </a:r>
            <a:r>
              <a:rPr lang="en-US" dirty="0" smtClean="0"/>
              <a:t>Inheritance </a:t>
            </a:r>
            <a:r>
              <a:rPr lang="en-US" sz="2000" b="0" dirty="0" smtClean="0"/>
              <a:t>(1 of 3)</a:t>
            </a:r>
            <a:endParaRPr lang="en-US" sz="2000" b="0" dirty="0"/>
          </a:p>
        </p:txBody>
      </p:sp>
      <p:pic>
        <p:nvPicPr>
          <p:cNvPr id="6" name="Picture 5" descr="Program code. Line 1: forward slash, forward slash, f i g, period, 15, period, 48, colon, visual inheritance test form, period, c s. Line 2: forward slash, forward slash, derived form using visual inheritance period. Line 3: using system, semicolon. Line 4: using system, period, windows, period, forms, semicolon. Line 5: blank. Line 6: namespace visual inheritance test. Line 7, indented once: left brace. Line 8, indented twice: forward slash, forward slash, derived form using visual inheritance. Line 9, indented twice: public partial class visual inheritance test form, colon. Line 10, indented 3 times: visual inheritance base, period, visual inheritance base, form. Line 11, indented twice: left brace. Line 12, indented 3 times: forward slash, forward slash, constructor. Line 13, indented 3 times: public visual inheritance test form, left parenthesis, right parenthesis. Line 14, indented 3 times: left brace. Line 15, indented 4 times: initialize component, left parenthesis, right parenthesis, semicolon. Line 16, indented 3 times: right brace. Line 17, indented 3 times: blank."/>
          <p:cNvPicPr>
            <a:picLocks noChangeAspect="1"/>
          </p:cNvPicPr>
          <p:nvPr/>
        </p:nvPicPr>
        <p:blipFill>
          <a:blip r:embed="rId2"/>
          <a:stretch>
            <a:fillRect/>
          </a:stretch>
        </p:blipFill>
        <p:spPr>
          <a:xfrm>
            <a:off x="652567" y="1835335"/>
            <a:ext cx="7838865" cy="3854988"/>
          </a:xfrm>
          <a:prstGeom prst="rect">
            <a:avLst/>
          </a:prstGeom>
        </p:spPr>
      </p:pic>
    </p:spTree>
    <p:extLst>
      <p:ext uri="{BB962C8B-B14F-4D97-AF65-F5344CB8AC3E}">
        <p14:creationId xmlns:p14="http://schemas.microsoft.com/office/powerpoint/2010/main" val="263952725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15.48 Derived </a:t>
            </a:r>
            <a:r>
              <a:rPr lang="en-US" dirty="0">
                <a:latin typeface="Consolas" panose="020B0609020204030204" pitchFamily="49" charset="0"/>
                <a:cs typeface="Consolas" panose="020B0609020204030204" pitchFamily="49" charset="0"/>
              </a:rPr>
              <a:t>Form</a:t>
            </a:r>
            <a:r>
              <a:rPr lang="en-US" dirty="0"/>
              <a:t> Using Visual </a:t>
            </a:r>
            <a:r>
              <a:rPr lang="en-US" dirty="0" smtClean="0"/>
              <a:t>Inheritance </a:t>
            </a:r>
            <a:r>
              <a:rPr lang="en-US" sz="2000" b="0" dirty="0" smtClean="0"/>
              <a:t>(2 of 3)</a:t>
            </a:r>
            <a:endParaRPr lang="en-US" sz="2000" b="0" dirty="0"/>
          </a:p>
        </p:txBody>
      </p:sp>
      <p:pic>
        <p:nvPicPr>
          <p:cNvPr id="7" name="Picture 6" descr="Line 18, indented twice: forward slash, forward slash, display message box, when button is clicked. Line 19, indented twice: private void about button, underscore, click, left parenthesis, object sender, comma, event a r g s, e, right parenthesis. Line 20, indented twice: left brace. Line 21, indented 3 times: message box, period, show, left parenthesis. Line 22, indented 4 times: this program was created by deitel ampersand associates, period, comma. Line 23, indented 4 times: about this program, comma, message box, buttons, period, ok, comma. Line 24, indented 4 times: message box icon, period, information, right parenthesis, semicolon. Line 25, indented twice: right brace. Line 26, indented once: right brace. Line 27: right brace."/>
          <p:cNvPicPr>
            <a:picLocks noChangeAspect="1"/>
          </p:cNvPicPr>
          <p:nvPr/>
        </p:nvPicPr>
        <p:blipFill>
          <a:blip r:embed="rId2"/>
          <a:stretch>
            <a:fillRect/>
          </a:stretch>
        </p:blipFill>
        <p:spPr>
          <a:xfrm>
            <a:off x="769681" y="1993342"/>
            <a:ext cx="7604636" cy="2871317"/>
          </a:xfrm>
          <a:prstGeom prst="rect">
            <a:avLst/>
          </a:prstGeom>
        </p:spPr>
      </p:pic>
    </p:spTree>
    <p:extLst>
      <p:ext uri="{BB962C8B-B14F-4D97-AF65-F5344CB8AC3E}">
        <p14:creationId xmlns:p14="http://schemas.microsoft.com/office/powerpoint/2010/main" val="36522911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15.48 Derived </a:t>
            </a:r>
            <a:r>
              <a:rPr lang="en-US" dirty="0">
                <a:latin typeface="Consolas" panose="020B0609020204030204" pitchFamily="49" charset="0"/>
                <a:cs typeface="Consolas" panose="020B0609020204030204" pitchFamily="49" charset="0"/>
              </a:rPr>
              <a:t>Form</a:t>
            </a:r>
            <a:r>
              <a:rPr lang="en-US" dirty="0"/>
              <a:t> Using Visual </a:t>
            </a:r>
            <a:r>
              <a:rPr lang="en-US" dirty="0" smtClean="0"/>
              <a:t>Inheritance </a:t>
            </a:r>
            <a:r>
              <a:rPr lang="en-US" sz="2000" b="0" dirty="0" smtClean="0"/>
              <a:t>(3 of 3)</a:t>
            </a:r>
            <a:endParaRPr lang="en-US" sz="2000" b="0" dirty="0"/>
          </a:p>
        </p:txBody>
      </p:sp>
      <p:pic>
        <p:nvPicPr>
          <p:cNvPr id="7" name="Picture 6" descr="Program code output. The screen capture for the visual inheritance base window contains two display text area and two buttons in between them for learn more and about this program. The top display text area contains the following text: bugs, bugs, bugs. The bottom display text area contains the following: copyright 2017, by Deitel and associates, I n c. Note: derived class can modify only about this program control. Clinking on about this program the following message pops up: this program was created by Deitel and Associates."/>
          <p:cNvPicPr>
            <a:picLocks noChangeAspect="1"/>
          </p:cNvPicPr>
          <p:nvPr/>
        </p:nvPicPr>
        <p:blipFill>
          <a:blip r:embed="rId2"/>
          <a:stretch>
            <a:fillRect/>
          </a:stretch>
        </p:blipFill>
        <p:spPr>
          <a:xfrm>
            <a:off x="1028733" y="1699316"/>
            <a:ext cx="7086534" cy="4404248"/>
          </a:xfrm>
          <a:prstGeom prst="rect">
            <a:avLst/>
          </a:prstGeom>
        </p:spPr>
      </p:pic>
    </p:spTree>
    <p:extLst>
      <p:ext uri="{BB962C8B-B14F-4D97-AF65-F5344CB8AC3E}">
        <p14:creationId xmlns:p14="http://schemas.microsoft.com/office/powerpoint/2010/main" val="16431867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15.14 </a:t>
            </a:r>
            <a:r>
              <a:rPr lang="en-US" dirty="0" smtClean="0"/>
              <a:t>User-Defined Controls </a:t>
            </a:r>
            <a:r>
              <a:rPr lang="en-US" sz="2000" b="0" dirty="0" smtClean="0"/>
              <a:t>(1 of 5)</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The .NET Framework allows you to create custom controls.</a:t>
            </a:r>
          </a:p>
          <a:p>
            <a:r>
              <a:rPr lang="en-US" altLang="en-US" sz="2400" dirty="0">
                <a:latin typeface="+mn-lt"/>
              </a:rPr>
              <a:t>Custom controls appear in the user’s </a:t>
            </a:r>
            <a:r>
              <a:rPr lang="en-US" altLang="en-US" sz="2400" b="1" dirty="0">
                <a:latin typeface="+mn-lt"/>
              </a:rPr>
              <a:t>Toolbox</a:t>
            </a:r>
            <a:r>
              <a:rPr lang="en-US" altLang="en-US" sz="2400" dirty="0">
                <a:latin typeface="+mn-lt"/>
              </a:rPr>
              <a:t>.</a:t>
            </a:r>
          </a:p>
          <a:p>
            <a:r>
              <a:rPr lang="en-US" altLang="en-US" sz="2400" dirty="0">
                <a:latin typeface="+mn-lt"/>
              </a:rPr>
              <a:t>There are multiple ways to create a custom control, depending on the level of customization that you want </a:t>
            </a:r>
            <a:r>
              <a:rPr lang="en-US" altLang="en-US" sz="2400" dirty="0" smtClean="0">
                <a:latin typeface="+mn-lt"/>
              </a:rPr>
              <a:t>(Figure </a:t>
            </a:r>
            <a:r>
              <a:rPr lang="en-US" altLang="en-US" sz="2400" dirty="0">
                <a:latin typeface="+mn-lt"/>
              </a:rPr>
              <a:t>15.49</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881610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15.5 Menu-Item </a:t>
            </a:r>
            <a:r>
              <a:rPr lang="en-US" dirty="0" smtClean="0"/>
              <a:t>Options</a:t>
            </a:r>
            <a:endParaRPr lang="en-US" dirty="0"/>
          </a:p>
        </p:txBody>
      </p:sp>
      <p:pic>
        <p:nvPicPr>
          <p:cNvPr id="5" name="Picture 4" descr="The editing window. The main menu bar on the form window contains a drop down list labeled, file. The drop down list contains the following three menu item options: menu item, combo box, text box.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480" y="1776932"/>
            <a:ext cx="7229041" cy="4055000"/>
          </a:xfrm>
          <a:prstGeom prst="rect">
            <a:avLst/>
          </a:prstGeom>
        </p:spPr>
      </p:pic>
    </p:spTree>
    <p:extLst>
      <p:ext uri="{BB962C8B-B14F-4D97-AF65-F5344CB8AC3E}">
        <p14:creationId xmlns:p14="http://schemas.microsoft.com/office/powerpoint/2010/main" val="216468144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15.49 Custom-Control </a:t>
            </a:r>
            <a:r>
              <a:rPr lang="en-US" dirty="0" smtClean="0"/>
              <a:t>Creation </a:t>
            </a:r>
            <a:r>
              <a:rPr lang="en-US" sz="2000" b="0" dirty="0" smtClean="0"/>
              <a:t>(1 of 2)</a:t>
            </a:r>
            <a:endParaRPr lang="en-US" sz="2000" b="0" dirty="0"/>
          </a:p>
        </p:txBody>
      </p:sp>
      <p:sp>
        <p:nvSpPr>
          <p:cNvPr id="3" name="Text Placeholder 2"/>
          <p:cNvSpPr>
            <a:spLocks noGrp="1"/>
          </p:cNvSpPr>
          <p:nvPr>
            <p:ph type="body" idx="1"/>
          </p:nvPr>
        </p:nvSpPr>
        <p:spPr>
          <a:xfrm>
            <a:off x="457200" y="1600201"/>
            <a:ext cx="8229600" cy="518160"/>
          </a:xfrm>
        </p:spPr>
        <p:txBody>
          <a:bodyPr/>
          <a:lstStyle/>
          <a:p>
            <a:pPr marL="0" indent="0">
              <a:buNone/>
            </a:pPr>
            <a:r>
              <a:rPr lang="en-US" sz="2400" b="1" dirty="0">
                <a:latin typeface="+mn-lt"/>
              </a:rPr>
              <a:t>Custom-Control Techniques</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135648994"/>
              </p:ext>
            </p:extLst>
          </p:nvPr>
        </p:nvGraphicFramePr>
        <p:xfrm>
          <a:off x="457200" y="2283993"/>
          <a:ext cx="8229600" cy="4023360"/>
        </p:xfrm>
        <a:graphic>
          <a:graphicData uri="http://schemas.openxmlformats.org/drawingml/2006/table">
            <a:tbl>
              <a:tblPr firstRow="1" bandRow="1">
                <a:tableStyleId>{40F9630F-82C1-40B7-BC3A-925EFCFF5E92}</a:tableStyleId>
              </a:tblPr>
              <a:tblGrid>
                <a:gridCol w="3230880">
                  <a:extLst>
                    <a:ext uri="{9D8B030D-6E8A-4147-A177-3AD203B41FA5}">
                      <a16:colId xmlns:a16="http://schemas.microsoft.com/office/drawing/2014/main" val="769268530"/>
                    </a:ext>
                  </a:extLst>
                </a:gridCol>
                <a:gridCol w="4998720">
                  <a:extLst>
                    <a:ext uri="{9D8B030D-6E8A-4147-A177-3AD203B41FA5}">
                      <a16:colId xmlns:a16="http://schemas.microsoft.com/office/drawing/2014/main" val="3202331727"/>
                    </a:ext>
                  </a:extLst>
                </a:gridCol>
              </a:tblGrid>
              <a:tr h="132889">
                <a:tc>
                  <a:txBody>
                    <a:bodyPr/>
                    <a:lstStyle/>
                    <a:p>
                      <a:r>
                        <a:rPr lang="en-US" sz="1600" b="1" i="0" u="none" strike="noStrike" cap="none" baseline="0" dirty="0" smtClean="0">
                          <a:solidFill>
                            <a:schemeClr val="dk1"/>
                          </a:solidFill>
                          <a:latin typeface="+mn-lt"/>
                          <a:ea typeface="Arial"/>
                          <a:cs typeface="Arial"/>
                          <a:sym typeface="Arial"/>
                        </a:rPr>
                        <a:t>Custom-control techniques and </a:t>
                      </a:r>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PaintEventArgs</a:t>
                      </a:r>
                      <a:r>
                        <a:rPr lang="en-US" sz="1600" b="1" i="0" u="none" strike="noStrike" cap="none" baseline="0" dirty="0" smtClean="0">
                          <a:solidFill>
                            <a:schemeClr val="dk1"/>
                          </a:solidFill>
                          <a:latin typeface="+mn-lt"/>
                          <a:ea typeface="Arial"/>
                          <a:cs typeface="Arial"/>
                          <a:sym typeface="Arial"/>
                        </a:rPr>
                        <a:t> Properties</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5820206"/>
                  </a:ext>
                </a:extLst>
              </a:tr>
              <a:tr h="244796">
                <a:tc>
                  <a:txBody>
                    <a:bodyPr/>
                    <a:lstStyle/>
                    <a:p>
                      <a:r>
                        <a:rPr lang="en-US" sz="1600" b="0" i="0" u="none" strike="noStrike" cap="none" baseline="0" dirty="0" smtClean="0">
                          <a:solidFill>
                            <a:schemeClr val="dk1"/>
                          </a:solidFill>
                          <a:latin typeface="+mn-lt"/>
                          <a:ea typeface="Arial"/>
                          <a:cs typeface="Arial"/>
                          <a:sym typeface="Arial"/>
                        </a:rPr>
                        <a:t>Inherit from a Windows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Forms</a:t>
                      </a:r>
                      <a:r>
                        <a:rPr lang="en-US" sz="1600" b="0" i="0" u="none" strike="noStrike" cap="none" baseline="0" dirty="0" smtClean="0">
                          <a:solidFill>
                            <a:schemeClr val="dk1"/>
                          </a:solidFill>
                          <a:latin typeface="+mn-lt"/>
                          <a:ea typeface="Arial"/>
                          <a:cs typeface="Arial"/>
                          <a:sym typeface="Arial"/>
                        </a:rPr>
                        <a:t> control</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You can do this to add functionality to a preexisting control. If you override method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OnPaint</a:t>
                      </a:r>
                      <a:r>
                        <a:rPr lang="en-US" sz="1600" b="0" i="0" u="none" strike="noStrike" cap="none" baseline="0" dirty="0" smtClean="0">
                          <a:solidFill>
                            <a:schemeClr val="dk1"/>
                          </a:solidFill>
                          <a:latin typeface="+mn-lt"/>
                          <a:ea typeface="Arial"/>
                          <a:cs typeface="Arial"/>
                          <a:sym typeface="Arial"/>
                        </a:rPr>
                        <a:t>, call the base class’s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OnPaint</a:t>
                      </a:r>
                      <a:r>
                        <a:rPr lang="en-US" sz="1600" b="0" i="0" u="none" strike="noStrike" cap="none" baseline="0" dirty="0" smtClean="0">
                          <a:solidFill>
                            <a:schemeClr val="dk1"/>
                          </a:solidFill>
                          <a:latin typeface="+mn-lt"/>
                          <a:ea typeface="Arial"/>
                          <a:cs typeface="Arial"/>
                          <a:sym typeface="Arial"/>
                        </a:rPr>
                        <a:t> method. You only can add to the original control’s appearance, not redesign it.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0293522"/>
                  </a:ext>
                </a:extLst>
              </a:tr>
              <a:tr h="244796">
                <a:tc>
                  <a:txBody>
                    <a:bodyPr/>
                    <a:lstStyle/>
                    <a:p>
                      <a:r>
                        <a:rPr lang="en-US" sz="1600" b="0" i="0" u="none" strike="noStrike" cap="none" baseline="0" dirty="0" smtClean="0">
                          <a:solidFill>
                            <a:schemeClr val="dk1"/>
                          </a:solidFill>
                          <a:latin typeface="+mn-lt"/>
                          <a:ea typeface="Arial"/>
                          <a:cs typeface="Arial"/>
                          <a:sym typeface="Arial"/>
                        </a:rPr>
                        <a:t>Create a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UserControl</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You can create a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UserControl</a:t>
                      </a:r>
                      <a:r>
                        <a:rPr lang="en-US" sz="1600" b="0" i="0" u="none" strike="noStrike" cap="none" baseline="0" dirty="0" smtClean="0">
                          <a:solidFill>
                            <a:schemeClr val="dk1"/>
                          </a:solidFill>
                          <a:latin typeface="+mn-lt"/>
                          <a:ea typeface="Arial"/>
                          <a:cs typeface="Arial"/>
                          <a:sym typeface="Arial"/>
                        </a:rPr>
                        <a:t> composed of multiple preexisting controls (example, to combine their functionality). You place drawing code in a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Paint</a:t>
                      </a:r>
                      <a:r>
                        <a:rPr lang="en-US" sz="1600" b="0" i="0" u="none" strike="noStrike" cap="none" baseline="0" dirty="0" smtClean="0">
                          <a:solidFill>
                            <a:schemeClr val="dk1"/>
                          </a:solidFill>
                          <a:latin typeface="+mn-lt"/>
                          <a:ea typeface="Arial"/>
                          <a:cs typeface="Arial"/>
                          <a:sym typeface="Arial"/>
                        </a:rPr>
                        <a:t> event handler or overridden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OnPaint</a:t>
                      </a:r>
                      <a:r>
                        <a:rPr lang="en-US" sz="1600" b="0" i="0" u="none" strike="noStrike" cap="none" baseline="0" dirty="0" smtClean="0">
                          <a:solidFill>
                            <a:schemeClr val="dk1"/>
                          </a:solidFill>
                          <a:latin typeface="+mn-lt"/>
                          <a:ea typeface="Arial"/>
                          <a:cs typeface="Arial"/>
                          <a:sym typeface="Arial"/>
                        </a:rPr>
                        <a:t> method.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3640821"/>
                  </a:ext>
                </a:extLst>
              </a:tr>
              <a:tr h="300749">
                <a:tc>
                  <a:txBody>
                    <a:bodyPr/>
                    <a:lstStyle/>
                    <a:p>
                      <a:r>
                        <a:rPr lang="en-US" sz="1600" b="0" i="0" u="none" strike="noStrike" cap="none" baseline="0" dirty="0" smtClean="0">
                          <a:solidFill>
                            <a:schemeClr val="dk1"/>
                          </a:solidFill>
                          <a:latin typeface="+mn-lt"/>
                          <a:ea typeface="Arial"/>
                          <a:cs typeface="Arial"/>
                          <a:sym typeface="Arial"/>
                        </a:rPr>
                        <a:t>Inherit from class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Control</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Define a brand new control. Override method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OnPaint</a:t>
                      </a:r>
                      <a:r>
                        <a:rPr lang="en-US" sz="1600" b="0" i="0" u="none" strike="noStrike" cap="none" baseline="0" dirty="0" smtClean="0">
                          <a:solidFill>
                            <a:schemeClr val="dk1"/>
                          </a:solidFill>
                          <a:latin typeface="+mn-lt"/>
                          <a:ea typeface="Arial"/>
                          <a:cs typeface="Arial"/>
                          <a:sym typeface="Arial"/>
                        </a:rPr>
                        <a:t>, then call base-class method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OnPaint</a:t>
                      </a:r>
                      <a:r>
                        <a:rPr lang="en-US" sz="1600" b="0" i="0" u="none" strike="noStrike" cap="none" baseline="0" dirty="0" smtClean="0">
                          <a:solidFill>
                            <a:schemeClr val="dk1"/>
                          </a:solidFill>
                          <a:latin typeface="+mn-lt"/>
                          <a:ea typeface="Arial"/>
                          <a:cs typeface="Arial"/>
                          <a:sym typeface="Arial"/>
                        </a:rPr>
                        <a:t> and add the code to draw the control. With this method you can customize both control appearance and functionality.</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9797088"/>
                  </a:ext>
                </a:extLst>
              </a:tr>
            </a:tbl>
          </a:graphicData>
        </a:graphic>
      </p:graphicFrame>
    </p:spTree>
    <p:extLst>
      <p:ext uri="{BB962C8B-B14F-4D97-AF65-F5344CB8AC3E}">
        <p14:creationId xmlns:p14="http://schemas.microsoft.com/office/powerpoint/2010/main" val="85739076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15.49 Custom-Control </a:t>
            </a:r>
            <a:r>
              <a:rPr lang="en-US" dirty="0" smtClean="0"/>
              <a:t>Creation </a:t>
            </a:r>
            <a:r>
              <a:rPr lang="en-US" sz="2000" b="0" dirty="0" smtClean="0"/>
              <a:t>(2 of 2)</a:t>
            </a:r>
            <a:endParaRPr lang="en-US" sz="2000" b="0" dirty="0"/>
          </a:p>
        </p:txBody>
      </p:sp>
      <p:sp>
        <p:nvSpPr>
          <p:cNvPr id="3" name="Text Placeholder 2"/>
          <p:cNvSpPr>
            <a:spLocks noGrp="1"/>
          </p:cNvSpPr>
          <p:nvPr>
            <p:ph type="body" idx="1"/>
          </p:nvPr>
        </p:nvSpPr>
        <p:spPr>
          <a:xfrm>
            <a:off x="457200" y="1600201"/>
            <a:ext cx="8229600" cy="457200"/>
          </a:xfrm>
        </p:spPr>
        <p:txBody>
          <a:bodyPr/>
          <a:lstStyle/>
          <a:p>
            <a:pPr marL="0" indent="0">
              <a:buNone/>
            </a:pPr>
            <a:r>
              <a:rPr lang="en-US" sz="2000" b="1" dirty="0">
                <a:latin typeface="+mn-lt"/>
              </a:rPr>
              <a:t>PaintEventArgs Properties</a:t>
            </a:r>
            <a:endParaRPr lang="en-US"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641305263"/>
              </p:ext>
            </p:extLst>
          </p:nvPr>
        </p:nvGraphicFramePr>
        <p:xfrm>
          <a:off x="457200" y="2343848"/>
          <a:ext cx="8229600" cy="2194560"/>
        </p:xfrm>
        <a:graphic>
          <a:graphicData uri="http://schemas.openxmlformats.org/drawingml/2006/table">
            <a:tbl>
              <a:tblPr firstRow="1" bandRow="1">
                <a:tableStyleId>{40F9630F-82C1-40B7-BC3A-925EFCFF5E92}</a:tableStyleId>
              </a:tblPr>
              <a:tblGrid>
                <a:gridCol w="3429000">
                  <a:extLst>
                    <a:ext uri="{9D8B030D-6E8A-4147-A177-3AD203B41FA5}">
                      <a16:colId xmlns:a16="http://schemas.microsoft.com/office/drawing/2014/main" val="2214467080"/>
                    </a:ext>
                  </a:extLst>
                </a:gridCol>
                <a:gridCol w="4800600">
                  <a:extLst>
                    <a:ext uri="{9D8B030D-6E8A-4147-A177-3AD203B41FA5}">
                      <a16:colId xmlns:a16="http://schemas.microsoft.com/office/drawing/2014/main" val="1983936330"/>
                    </a:ext>
                  </a:extLst>
                </a:gridCol>
              </a:tblGrid>
              <a:tr h="228948">
                <a:tc>
                  <a:txBody>
                    <a:bodyPr/>
                    <a:lstStyle/>
                    <a:p>
                      <a:r>
                        <a:rPr lang="en-US" sz="1800" b="1" i="0" u="none" strike="noStrike" cap="none" baseline="0" dirty="0" smtClean="0">
                          <a:solidFill>
                            <a:schemeClr val="dk1"/>
                          </a:solidFill>
                          <a:latin typeface="+mn-lt"/>
                          <a:ea typeface="Arial"/>
                          <a:cs typeface="Arial"/>
                          <a:sym typeface="Arial"/>
                        </a:rPr>
                        <a:t>Custom-control techniques and </a:t>
                      </a:r>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PaintEventArgs</a:t>
                      </a:r>
                      <a:r>
                        <a:rPr lang="en-US" sz="1800" b="1" i="0" u="none" strike="noStrike" cap="none" baseline="0" dirty="0" smtClean="0">
                          <a:solidFill>
                            <a:schemeClr val="dk1"/>
                          </a:solidFill>
                          <a:latin typeface="+mn-lt"/>
                          <a:ea typeface="Arial"/>
                          <a:cs typeface="Arial"/>
                          <a:sym typeface="Arial"/>
                        </a:rPr>
                        <a:t> Properties</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6392547"/>
                  </a:ext>
                </a:extLst>
              </a:tr>
              <a:tr h="160263">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Graphics</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The control’s graphics object, which is used to draw on the control.</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6309016"/>
                  </a:ext>
                </a:extLst>
              </a:tr>
              <a:tr h="160263">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ClipRectangle</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the rectangle indicating the boundary of the control.</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0752696"/>
                  </a:ext>
                </a:extLst>
              </a:tr>
            </a:tbl>
          </a:graphicData>
        </a:graphic>
      </p:graphicFrame>
    </p:spTree>
    <p:extLst>
      <p:ext uri="{BB962C8B-B14F-4D97-AF65-F5344CB8AC3E}">
        <p14:creationId xmlns:p14="http://schemas.microsoft.com/office/powerpoint/2010/main" val="41953422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15.14 User-Defined Controls </a:t>
            </a:r>
            <a:r>
              <a:rPr lang="en-US" sz="2000" b="0" dirty="0" smtClean="0"/>
              <a:t>(2 of 5)</a:t>
            </a:r>
            <a:endParaRPr lang="en-US" sz="2000" b="0" dirty="0"/>
          </a:p>
        </p:txBody>
      </p:sp>
      <p:sp>
        <p:nvSpPr>
          <p:cNvPr id="3" name="Text Placeholder 2"/>
          <p:cNvSpPr>
            <a:spLocks noGrp="1"/>
          </p:cNvSpPr>
          <p:nvPr>
            <p:ph type="body" idx="1"/>
          </p:nvPr>
        </p:nvSpPr>
        <p:spPr>
          <a:xfrm>
            <a:off x="457200" y="1600200"/>
            <a:ext cx="8229600" cy="4724400"/>
          </a:xfrm>
        </p:spPr>
        <p:txBody>
          <a:bodyPr/>
          <a:lstStyle/>
          <a:p>
            <a:r>
              <a:rPr lang="en-US" altLang="en-US" sz="2400" dirty="0">
                <a:latin typeface="Consolas" panose="020B0609020204030204" pitchFamily="49" charset="0"/>
                <a:cs typeface="Consolas" panose="020B0609020204030204" pitchFamily="49" charset="0"/>
              </a:rPr>
              <a:t>Timer</a:t>
            </a:r>
            <a:r>
              <a:rPr lang="en-US" altLang="en-US" sz="2400" dirty="0">
                <a:latin typeface="+mn-lt"/>
                <a:cs typeface="Consolas" panose="020B0609020204030204" pitchFamily="49" charset="0"/>
              </a:rPr>
              <a:t>s</a:t>
            </a:r>
            <a:r>
              <a:rPr lang="en-US" altLang="en-US" sz="2400" dirty="0">
                <a:latin typeface="+mn-lt"/>
              </a:rPr>
              <a:t> are non-visual components that generate </a:t>
            </a:r>
            <a:r>
              <a:rPr lang="en-US" altLang="en-US" sz="2400" dirty="0">
                <a:latin typeface="Consolas" panose="020B0609020204030204" pitchFamily="49" charset="0"/>
                <a:cs typeface="Consolas" panose="020B0609020204030204" pitchFamily="49" charset="0"/>
              </a:rPr>
              <a:t>Tick</a:t>
            </a:r>
            <a:r>
              <a:rPr lang="en-US" altLang="en-US" sz="2400" dirty="0">
                <a:latin typeface="+mn-lt"/>
              </a:rPr>
              <a:t> events at a set interval.</a:t>
            </a:r>
          </a:p>
          <a:p>
            <a:pPr lvl="1"/>
            <a:r>
              <a:rPr lang="en-US" altLang="en-US" sz="2400" dirty="0">
                <a:latin typeface="+mn-lt"/>
              </a:rPr>
              <a:t>The </a:t>
            </a:r>
            <a:r>
              <a:rPr lang="en-US" altLang="en-US" sz="2400" dirty="0">
                <a:latin typeface="Consolas" panose="020B0609020204030204" pitchFamily="49" charset="0"/>
                <a:cs typeface="Consolas" panose="020B0609020204030204" pitchFamily="49" charset="0"/>
              </a:rPr>
              <a:t>Timer</a:t>
            </a:r>
            <a:r>
              <a:rPr lang="en-US" altLang="en-US" sz="2400" dirty="0">
                <a:latin typeface="+mn-lt"/>
              </a:rPr>
              <a:t>’s</a:t>
            </a:r>
            <a:r>
              <a:rPr lang="en-US" altLang="en-US" sz="2400" b="1" dirty="0">
                <a:latin typeface="+mn-lt"/>
              </a:rPr>
              <a:t> </a:t>
            </a:r>
            <a:r>
              <a:rPr lang="en-US" altLang="en-US" sz="2400" dirty="0">
                <a:latin typeface="Consolas" panose="020B0609020204030204" pitchFamily="49" charset="0"/>
                <a:cs typeface="Consolas" panose="020B0609020204030204" pitchFamily="49" charset="0"/>
              </a:rPr>
              <a:t>Interval</a:t>
            </a:r>
            <a:r>
              <a:rPr lang="en-US" altLang="en-US" sz="2400" b="1" dirty="0">
                <a:latin typeface="+mn-lt"/>
              </a:rPr>
              <a:t> </a:t>
            </a:r>
            <a:r>
              <a:rPr lang="en-US" altLang="en-US" sz="2400" dirty="0">
                <a:latin typeface="+mn-lt"/>
              </a:rPr>
              <a:t>property defines the number of milliseconds between events.</a:t>
            </a:r>
          </a:p>
          <a:p>
            <a:r>
              <a:rPr lang="en-US" altLang="en-US" sz="2400" dirty="0">
                <a:latin typeface="+mn-lt"/>
              </a:rPr>
              <a:t>Create a </a:t>
            </a:r>
            <a:r>
              <a:rPr lang="en-US" altLang="en-US" sz="2400" dirty="0">
                <a:latin typeface="Consolas" panose="020B0609020204030204" pitchFamily="49" charset="0"/>
                <a:cs typeface="Consolas" panose="020B0609020204030204" pitchFamily="49" charset="0"/>
              </a:rPr>
              <a:t>UserControl</a:t>
            </a:r>
            <a:r>
              <a:rPr lang="en-US" altLang="en-US" sz="2400" dirty="0">
                <a:latin typeface="+mn-lt"/>
              </a:rPr>
              <a:t> class for the project by selecting </a:t>
            </a:r>
            <a:r>
              <a:rPr lang="en-US" altLang="en-US" sz="2400" b="1" dirty="0">
                <a:latin typeface="+mn-lt"/>
              </a:rPr>
              <a:t>Project </a:t>
            </a:r>
            <a:r>
              <a:rPr lang="en-US" altLang="en-US" sz="2400" b="1" dirty="0" smtClean="0">
                <a:latin typeface="+mn-lt"/>
              </a:rPr>
              <a:t>→ </a:t>
            </a:r>
            <a:r>
              <a:rPr lang="en-US" altLang="en-US" sz="2400" b="1" dirty="0">
                <a:latin typeface="+mn-lt"/>
              </a:rPr>
              <a:t>Add User Control ….</a:t>
            </a:r>
          </a:p>
          <a:p>
            <a:pPr lvl="1"/>
            <a:r>
              <a:rPr lang="en-US" altLang="en-US" sz="2400" dirty="0">
                <a:latin typeface="+mn-lt"/>
              </a:rPr>
              <a:t>We name the file (and the class) </a:t>
            </a:r>
            <a:r>
              <a:rPr lang="en-US" altLang="en-US" sz="2400" dirty="0">
                <a:latin typeface="Consolas" panose="020B0609020204030204" pitchFamily="49" charset="0"/>
                <a:cs typeface="Consolas" panose="020B0609020204030204" pitchFamily="49" charset="0"/>
              </a:rPr>
              <a:t>ClockUserControl</a:t>
            </a:r>
            <a:r>
              <a:rPr lang="en-US" altLang="en-US" sz="2400" b="1" dirty="0">
                <a:latin typeface="+mn-lt"/>
              </a:rPr>
              <a:t>.</a:t>
            </a:r>
          </a:p>
          <a:p>
            <a:pPr lvl="1"/>
            <a:r>
              <a:rPr lang="en-US" altLang="en-US" sz="2400" dirty="0">
                <a:latin typeface="+mn-lt"/>
              </a:rPr>
              <a:t>Add a </a:t>
            </a:r>
            <a:r>
              <a:rPr lang="en-US" altLang="en-US" sz="2400" dirty="0">
                <a:latin typeface="Consolas" panose="020B0609020204030204" pitchFamily="49" charset="0"/>
                <a:cs typeface="Consolas" panose="020B0609020204030204" pitchFamily="49" charset="0"/>
              </a:rPr>
              <a:t>Label</a:t>
            </a:r>
            <a:r>
              <a:rPr lang="en-US" altLang="en-US" sz="2400" dirty="0">
                <a:latin typeface="+mn-lt"/>
              </a:rPr>
              <a:t> and a </a:t>
            </a:r>
            <a:r>
              <a:rPr lang="en-US" altLang="en-US" sz="2400" dirty="0">
                <a:latin typeface="Consolas" panose="020B0609020204030204" pitchFamily="49" charset="0"/>
                <a:cs typeface="Consolas" panose="020B0609020204030204" pitchFamily="49" charset="0"/>
              </a:rPr>
              <a:t>Timer</a:t>
            </a:r>
            <a:r>
              <a:rPr lang="en-US" altLang="en-US" sz="2400" dirty="0">
                <a:latin typeface="+mn-lt"/>
              </a:rPr>
              <a:t> to the </a:t>
            </a:r>
            <a:r>
              <a:rPr lang="en-US" altLang="en-US" sz="2400" dirty="0">
                <a:latin typeface="Consolas" panose="020B0609020204030204" pitchFamily="49" charset="0"/>
                <a:cs typeface="Consolas" panose="020B0609020204030204" pitchFamily="49" charset="0"/>
              </a:rPr>
              <a:t>UserControl</a:t>
            </a:r>
            <a:r>
              <a:rPr lang="en-US" altLang="en-US" sz="2400" b="1" dirty="0">
                <a:latin typeface="+mn-lt"/>
              </a:rPr>
              <a:t>.</a:t>
            </a:r>
          </a:p>
          <a:p>
            <a:pPr lvl="1"/>
            <a:r>
              <a:rPr lang="en-US" altLang="en-US" sz="2400" dirty="0">
                <a:latin typeface="+mn-lt"/>
              </a:rPr>
              <a:t>Set the </a:t>
            </a:r>
            <a:r>
              <a:rPr lang="en-US" altLang="en-US" sz="2400" dirty="0">
                <a:latin typeface="Consolas" panose="020B0609020204030204" pitchFamily="49" charset="0"/>
                <a:cs typeface="Consolas" panose="020B0609020204030204" pitchFamily="49" charset="0"/>
              </a:rPr>
              <a:t>Timer</a:t>
            </a:r>
            <a:r>
              <a:rPr lang="en-US" altLang="en-US" sz="2400" dirty="0">
                <a:latin typeface="+mn-lt"/>
              </a:rPr>
              <a:t> interval to </a:t>
            </a:r>
            <a:r>
              <a:rPr lang="en-US" altLang="en-US" sz="2400" dirty="0">
                <a:latin typeface="Consolas" panose="020B0609020204030204" pitchFamily="49" charset="0"/>
                <a:cs typeface="Consolas" panose="020B0609020204030204" pitchFamily="49" charset="0"/>
              </a:rPr>
              <a:t>1000</a:t>
            </a:r>
            <a:r>
              <a:rPr lang="en-US" altLang="en-US" sz="2400" dirty="0">
                <a:latin typeface="+mn-lt"/>
              </a:rPr>
              <a:t> milliseconds.</a:t>
            </a:r>
          </a:p>
          <a:p>
            <a:pPr lvl="1"/>
            <a:r>
              <a:rPr lang="en-US" altLang="en-US" sz="2400" dirty="0">
                <a:latin typeface="Consolas" panose="020B0609020204030204" pitchFamily="49" charset="0"/>
                <a:cs typeface="Consolas" panose="020B0609020204030204" pitchFamily="49" charset="0"/>
              </a:rPr>
              <a:t>clockTimer</a:t>
            </a:r>
            <a:r>
              <a:rPr lang="en-US" altLang="en-US" sz="2400" dirty="0">
                <a:latin typeface="+mn-lt"/>
              </a:rPr>
              <a:t> must be enabled by setting </a:t>
            </a:r>
            <a:r>
              <a:rPr lang="en-US" altLang="en-US" sz="2400" dirty="0">
                <a:latin typeface="Consolas" panose="020B0609020204030204" pitchFamily="49" charset="0"/>
                <a:cs typeface="Consolas" panose="020B0609020204030204" pitchFamily="49" charset="0"/>
              </a:rPr>
              <a:t>Enabled</a:t>
            </a:r>
            <a:r>
              <a:rPr lang="en-US" altLang="en-US" sz="2400" dirty="0">
                <a:latin typeface="+mn-lt"/>
              </a:rPr>
              <a:t> to </a:t>
            </a:r>
            <a:r>
              <a:rPr lang="en-US" altLang="en-US" sz="2400" dirty="0">
                <a:latin typeface="Consolas" panose="020B0609020204030204" pitchFamily="49" charset="0"/>
                <a:cs typeface="Consolas" panose="020B0609020204030204" pitchFamily="49" charset="0"/>
              </a:rPr>
              <a:t>true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73492478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15.14 User-Defined </a:t>
            </a:r>
            <a:r>
              <a:rPr lang="en-US" dirty="0" smtClean="0"/>
              <a:t>Controls </a:t>
            </a:r>
            <a:r>
              <a:rPr lang="en-US" sz="2000" b="0" dirty="0" smtClean="0"/>
              <a:t>(3 of 5)</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Figure 15.50 shows the output of </a:t>
            </a:r>
            <a:r>
              <a:rPr lang="en-US" altLang="en-US" sz="2400" dirty="0">
                <a:latin typeface="Consolas" panose="020B0609020204030204" pitchFamily="49" charset="0"/>
                <a:cs typeface="Consolas" panose="020B0609020204030204" pitchFamily="49" charset="0"/>
              </a:rPr>
              <a:t>Clock</a:t>
            </a:r>
            <a:r>
              <a:rPr lang="en-US" altLang="en-US" sz="2400" b="1" dirty="0">
                <a:latin typeface="+mn-lt"/>
              </a:rPr>
              <a:t>, </a:t>
            </a:r>
            <a:r>
              <a:rPr lang="en-US" altLang="en-US" sz="2400" dirty="0">
                <a:latin typeface="+mn-lt"/>
              </a:rPr>
              <a:t>which contains our </a:t>
            </a:r>
            <a:r>
              <a:rPr lang="en-US" altLang="en-US" sz="2400" dirty="0">
                <a:latin typeface="Consolas" panose="020B0609020204030204" pitchFamily="49" charset="0"/>
                <a:cs typeface="Consolas" panose="020B0609020204030204" pitchFamily="49" charset="0"/>
              </a:rPr>
              <a:t>ClockUserControl</a:t>
            </a:r>
            <a:r>
              <a:rPr lang="en-US" altLang="en-US" sz="2400" b="1" dirty="0" smtClean="0">
                <a:latin typeface="+mn-lt"/>
              </a:rPr>
              <a:t>.</a:t>
            </a:r>
            <a:endParaRPr lang="en-US" altLang="en-US" sz="2400" b="1" dirty="0">
              <a:latin typeface="+mn-lt"/>
            </a:endParaRPr>
          </a:p>
        </p:txBody>
      </p:sp>
    </p:spTree>
    <p:extLst>
      <p:ext uri="{BB962C8B-B14F-4D97-AF65-F5344CB8AC3E}">
        <p14:creationId xmlns:p14="http://schemas.microsoft.com/office/powerpoint/2010/main" val="201914500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15.50 User-Defined Control with a </a:t>
            </a:r>
            <a:r>
              <a:rPr lang="en-US" dirty="0">
                <a:latin typeface="Consolas" panose="020B0609020204030204" pitchFamily="49" charset="0"/>
                <a:cs typeface="Consolas" panose="020B0609020204030204" pitchFamily="49" charset="0"/>
              </a:rPr>
              <a:t>Timer</a:t>
            </a:r>
            <a:r>
              <a:rPr lang="en-US" dirty="0"/>
              <a:t> and a </a:t>
            </a:r>
            <a:r>
              <a:rPr lang="en-US" dirty="0" smtClean="0">
                <a:latin typeface="Consolas" panose="020B0609020204030204" pitchFamily="49" charset="0"/>
                <a:cs typeface="Consolas" panose="020B0609020204030204" pitchFamily="49" charset="0"/>
              </a:rPr>
              <a:t>Label</a:t>
            </a:r>
            <a:r>
              <a:rPr lang="en-US" dirty="0" smtClean="0"/>
              <a:t> </a:t>
            </a:r>
            <a:r>
              <a:rPr lang="en-US" sz="2000" b="0" dirty="0" smtClean="0"/>
              <a:t>(1 of 2)</a:t>
            </a:r>
            <a:endParaRPr lang="en-US" sz="2000" b="0" dirty="0"/>
          </a:p>
        </p:txBody>
      </p:sp>
      <p:pic>
        <p:nvPicPr>
          <p:cNvPr id="4" name="Picture 3" descr="A code that creates a clock control. Line 1: forward slash, forward slash, f i g, period, 15, period, 50, colon, clock user control, period, c s. Line 2: forward slash, forward slash, user-defined control with a timer and a label period. Line 3: using system, semicolon. Line 4: using system, period, windows, period, forms, semicolon. Line 5: blank. Line 6: namespace clock example. Line 7: left brace. Line 8, indented once: forward slash, forward slash, user control that displays the time on a label. Line 9, indented once: public partial class clock user, control, colon, user control. Line 10, indented once: left brace. Line 11, indented twice: forward slash, forward slash, constructor. Line 12, indented twice: public clock user, control, left parenthesis, right parenthesis. Line 13, indented twice: left brace. Line 14, indented 3 times: initialize component, left parenthesis, right parenthesis, semicolon. Line 15,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62" y="1799940"/>
            <a:ext cx="7693876" cy="3258121"/>
          </a:xfrm>
          <a:prstGeom prst="rect">
            <a:avLst/>
          </a:prstGeom>
        </p:spPr>
      </p:pic>
    </p:spTree>
    <p:extLst>
      <p:ext uri="{BB962C8B-B14F-4D97-AF65-F5344CB8AC3E}">
        <p14:creationId xmlns:p14="http://schemas.microsoft.com/office/powerpoint/2010/main" val="428757442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15.50 User-Defined Control with a </a:t>
            </a:r>
            <a:r>
              <a:rPr lang="en-US" dirty="0">
                <a:latin typeface="Consolas" panose="020B0609020204030204" pitchFamily="49" charset="0"/>
                <a:cs typeface="Consolas" panose="020B0609020204030204" pitchFamily="49" charset="0"/>
              </a:rPr>
              <a:t>Timer</a:t>
            </a:r>
            <a:r>
              <a:rPr lang="en-US" dirty="0"/>
              <a:t> and a </a:t>
            </a:r>
            <a:r>
              <a:rPr lang="en-US" dirty="0" smtClean="0">
                <a:latin typeface="Consolas" panose="020B0609020204030204" pitchFamily="49" charset="0"/>
                <a:cs typeface="Consolas" panose="020B0609020204030204" pitchFamily="49" charset="0"/>
              </a:rPr>
              <a:t>Label</a:t>
            </a:r>
            <a:r>
              <a:rPr lang="en-US" dirty="0" smtClean="0"/>
              <a:t> </a:t>
            </a:r>
            <a:r>
              <a:rPr lang="en-US" sz="2000" b="0" dirty="0" smtClean="0"/>
              <a:t>(2 of 2)</a:t>
            </a:r>
            <a:endParaRPr lang="en-US" sz="2000" b="0" dirty="0"/>
          </a:p>
        </p:txBody>
      </p:sp>
      <p:pic>
        <p:nvPicPr>
          <p:cNvPr id="4" name="Picture 3" descr="A code that creates a clock control. Line 16, indented twice: blank. Line 17, indented twice: forward slash, forward slash, update label at every tick. Line 18, indented twice: private void clock timer, underscore, tick, left parenthesis, object sender, comma, event a r g s, e, right parenthesis. Line 19, indented twice: left brace. Line 20, indented 3 times: forward slash, forward slash, get current time, left parenthesis, now, right parenthesis, comma, convert to string. Line 21, indented 3 times: display label, period, text equals date time, period, now, period, to long time string, left parenthesis, right parenthesis, semicolon. Line 22, indented twice: right brace. Line 23, indented once: right brace. Line 24: right brace. Program code output. Two screen captures for the window titled clock. One displays the time 12 58 19 p m and the other displays 12 58 28 p 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862" y="1817688"/>
            <a:ext cx="7542276" cy="3527425"/>
          </a:xfrm>
          <a:prstGeom prst="rect">
            <a:avLst/>
          </a:prstGeom>
        </p:spPr>
      </p:pic>
    </p:spTree>
    <p:extLst>
      <p:ext uri="{BB962C8B-B14F-4D97-AF65-F5344CB8AC3E}">
        <p14:creationId xmlns:p14="http://schemas.microsoft.com/office/powerpoint/2010/main" val="317363912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15.14 </a:t>
            </a:r>
            <a:r>
              <a:rPr lang="en-US" dirty="0" smtClean="0"/>
              <a:t>User-Defined Controls </a:t>
            </a:r>
            <a:r>
              <a:rPr lang="en-US" sz="2000" b="0" dirty="0" smtClean="0"/>
              <a:t>(4 of 5)</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To create a </a:t>
            </a:r>
            <a:r>
              <a:rPr lang="en-US" altLang="en-US" sz="2400" dirty="0">
                <a:latin typeface="Consolas" panose="020B0609020204030204" pitchFamily="49" charset="0"/>
                <a:cs typeface="Consolas" panose="020B0609020204030204" pitchFamily="49" charset="0"/>
              </a:rPr>
              <a:t>UserControl</a:t>
            </a:r>
            <a:r>
              <a:rPr lang="en-US" altLang="en-US" sz="2400" dirty="0">
                <a:latin typeface="+mn-lt"/>
              </a:rPr>
              <a:t> that can be exported to other solutions, do the following:</a:t>
            </a:r>
          </a:p>
          <a:p>
            <a:pPr lvl="1"/>
            <a:r>
              <a:rPr lang="en-US" altLang="en-US" sz="2400" dirty="0">
                <a:latin typeface="+mn-lt"/>
              </a:rPr>
              <a:t>Create a new </a:t>
            </a:r>
            <a:r>
              <a:rPr lang="en-US" altLang="en-US" sz="2400" b="1" dirty="0">
                <a:latin typeface="+mn-lt"/>
              </a:rPr>
              <a:t>Class Library </a:t>
            </a:r>
            <a:r>
              <a:rPr lang="en-US" altLang="en-US" sz="2400" dirty="0">
                <a:latin typeface="+mn-lt"/>
              </a:rPr>
              <a:t>project.</a:t>
            </a:r>
          </a:p>
          <a:p>
            <a:pPr lvl="1"/>
            <a:r>
              <a:rPr lang="en-US" altLang="en-US" sz="2400" dirty="0">
                <a:latin typeface="+mn-lt"/>
              </a:rPr>
              <a:t>Delete </a:t>
            </a:r>
            <a:r>
              <a:rPr lang="en-US" altLang="en-US" sz="2400" dirty="0">
                <a:latin typeface="Consolas" panose="020B0609020204030204" pitchFamily="49" charset="0"/>
                <a:cs typeface="Consolas" panose="020B0609020204030204" pitchFamily="49" charset="0"/>
              </a:rPr>
              <a:t>Class1.cs</a:t>
            </a:r>
            <a:r>
              <a:rPr lang="en-US" altLang="en-US" sz="2400" dirty="0">
                <a:latin typeface="+mn-lt"/>
              </a:rPr>
              <a:t>, initially provided with the app.</a:t>
            </a:r>
          </a:p>
          <a:p>
            <a:pPr lvl="1"/>
            <a:r>
              <a:rPr lang="en-US" altLang="en-US" sz="2400" dirty="0">
                <a:latin typeface="+mn-lt"/>
              </a:rPr>
              <a:t>Right click the project in the </a:t>
            </a:r>
            <a:r>
              <a:rPr lang="en-US" altLang="en-US" sz="2400" b="1" dirty="0">
                <a:latin typeface="+mn-lt"/>
              </a:rPr>
              <a:t>Solution Explorer </a:t>
            </a:r>
            <a:r>
              <a:rPr lang="en-US" altLang="en-US" sz="2400" dirty="0">
                <a:latin typeface="+mn-lt"/>
              </a:rPr>
              <a:t>and select </a:t>
            </a:r>
            <a:r>
              <a:rPr lang="en-US" altLang="en-US" sz="2400" b="1" dirty="0">
                <a:latin typeface="+mn-lt"/>
              </a:rPr>
              <a:t>Add </a:t>
            </a:r>
            <a:r>
              <a:rPr lang="en-US" altLang="en-US" sz="2400" b="1" dirty="0" smtClean="0">
                <a:latin typeface="+mn-lt"/>
              </a:rPr>
              <a:t>→</a:t>
            </a:r>
            <a:r>
              <a:rPr lang="en-US" altLang="en-US" sz="2400" b="1" dirty="0">
                <a:latin typeface="+mn-lt"/>
              </a:rPr>
              <a:t> User Control…</a:t>
            </a:r>
          </a:p>
          <a:p>
            <a:pPr lvl="1"/>
            <a:r>
              <a:rPr lang="en-US" altLang="en-US" sz="2400" dirty="0">
                <a:latin typeface="+mn-lt"/>
              </a:rPr>
              <a:t>Add controls and functionality to the </a:t>
            </a:r>
            <a:r>
              <a:rPr lang="en-US" altLang="en-US" sz="2400" dirty="0">
                <a:latin typeface="Consolas" panose="020B0609020204030204" pitchFamily="49" charset="0"/>
                <a:cs typeface="Consolas" panose="020B0609020204030204" pitchFamily="49" charset="0"/>
              </a:rPr>
              <a:t>UserControl</a:t>
            </a:r>
            <a:r>
              <a:rPr lang="en-US" altLang="en-US" sz="2400" dirty="0">
                <a:latin typeface="+mn-lt"/>
              </a:rPr>
              <a:t> </a:t>
            </a:r>
            <a:r>
              <a:rPr lang="en-US" altLang="en-US" sz="2400" dirty="0" smtClean="0">
                <a:latin typeface="+mn-lt"/>
              </a:rPr>
              <a:t>(Figure</a:t>
            </a:r>
            <a:r>
              <a:rPr lang="en-US" altLang="en-US" sz="2400" dirty="0">
                <a:latin typeface="+mn-lt"/>
              </a:rPr>
              <a:t> 15.51).</a:t>
            </a:r>
          </a:p>
          <a:p>
            <a:pPr lvl="1"/>
            <a:r>
              <a:rPr lang="en-US" altLang="en-US" sz="2400" dirty="0">
                <a:latin typeface="+mn-lt"/>
              </a:rPr>
              <a:t>Build the project. Visual Studio creates a </a:t>
            </a:r>
            <a:r>
              <a:rPr lang="en-US" altLang="en-US" sz="2400" dirty="0">
                <a:latin typeface="Consolas" panose="020B0609020204030204" pitchFamily="49" charset="0"/>
                <a:cs typeface="Consolas" panose="020B0609020204030204" pitchFamily="49" charset="0"/>
              </a:rPr>
              <a:t>.dll</a:t>
            </a:r>
            <a:r>
              <a:rPr lang="en-US" altLang="en-US" sz="2400" dirty="0">
                <a:latin typeface="+mn-lt"/>
              </a:rPr>
              <a:t> file for the </a:t>
            </a:r>
            <a:r>
              <a:rPr lang="en-US" altLang="en-US" sz="2400" dirty="0">
                <a:latin typeface="Consolas" panose="020B0609020204030204" pitchFamily="49" charset="0"/>
                <a:cs typeface="Consolas" panose="020B0609020204030204" pitchFamily="49" charset="0"/>
              </a:rPr>
              <a:t>UserControl</a:t>
            </a:r>
            <a:r>
              <a:rPr lang="en-US" altLang="en-US" sz="2400" dirty="0">
                <a:latin typeface="+mn-lt"/>
              </a:rPr>
              <a:t> in the output </a:t>
            </a:r>
            <a:r>
              <a:rPr lang="en-US" altLang="en-US" sz="2400" dirty="0" smtClean="0">
                <a:latin typeface="+mn-lt"/>
              </a:rPr>
              <a:t>directory (</a:t>
            </a:r>
            <a:r>
              <a:rPr lang="en-US" altLang="en-US" sz="2400" dirty="0" smtClean="0">
                <a:latin typeface="Consolas" panose="020B0609020204030204" pitchFamily="49" charset="0"/>
                <a:cs typeface="Consolas" panose="020B0609020204030204" pitchFamily="49" charset="0"/>
              </a:rPr>
              <a:t>bin/Release</a:t>
            </a:r>
            <a:r>
              <a:rPr lang="en-US" altLang="en-US" sz="2400" dirty="0" smtClean="0">
                <a:latin typeface="+mn-lt"/>
              </a:rPr>
              <a:t> </a:t>
            </a:r>
            <a:r>
              <a:rPr lang="en-US" altLang="en-US" sz="2400" dirty="0">
                <a:latin typeface="+mn-lt"/>
              </a:rPr>
              <a:t>or </a:t>
            </a:r>
            <a:r>
              <a:rPr lang="en-US" altLang="en-US" sz="2400" dirty="0">
                <a:latin typeface="Consolas" panose="020B0609020204030204" pitchFamily="49" charset="0"/>
                <a:cs typeface="Consolas" panose="020B0609020204030204" pitchFamily="49" charset="0"/>
              </a:rPr>
              <a:t>bin/Release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55990727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15.51 Custom-Control Creation</a:t>
            </a:r>
            <a:endParaRPr lang="en-US" dirty="0"/>
          </a:p>
        </p:txBody>
      </p:sp>
      <p:pic>
        <p:nvPicPr>
          <p:cNvPr id="4" name="Picture 3" descr="A custom control reads, my custom control at the top. Beneath are two check boxes, arranged vertically. They are labeled, bold and italic, respectiv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47" y="2292550"/>
            <a:ext cx="7577507" cy="1388980"/>
          </a:xfrm>
          <a:prstGeom prst="rect">
            <a:avLst/>
          </a:prstGeom>
        </p:spPr>
      </p:pic>
    </p:spTree>
    <p:extLst>
      <p:ext uri="{BB962C8B-B14F-4D97-AF65-F5344CB8AC3E}">
        <p14:creationId xmlns:p14="http://schemas.microsoft.com/office/powerpoint/2010/main" val="203467660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15.14 </a:t>
            </a:r>
            <a:r>
              <a:rPr lang="en-US" dirty="0" smtClean="0"/>
              <a:t>User-Defined Controls </a:t>
            </a:r>
            <a:r>
              <a:rPr lang="en-US" sz="2000" b="0" dirty="0" smtClean="0"/>
              <a:t>(5 of 5)</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Create a new Windows app.</a:t>
            </a:r>
          </a:p>
          <a:p>
            <a:r>
              <a:rPr lang="en-US" altLang="en-US" sz="2400" dirty="0">
                <a:latin typeface="+mn-lt"/>
              </a:rPr>
              <a:t>Right click the </a:t>
            </a:r>
            <a:r>
              <a:rPr lang="en-US" altLang="en-US" sz="2400" b="1" dirty="0">
                <a:latin typeface="+mn-lt"/>
              </a:rPr>
              <a:t>ToolBox</a:t>
            </a:r>
            <a:r>
              <a:rPr lang="en-US" altLang="en-US" sz="2400" dirty="0">
                <a:latin typeface="+mn-lt"/>
              </a:rPr>
              <a:t> and select </a:t>
            </a:r>
            <a:r>
              <a:rPr lang="en-US" altLang="en-US" sz="2400" b="1" dirty="0">
                <a:latin typeface="+mn-lt"/>
              </a:rPr>
              <a:t>Choose Items….</a:t>
            </a:r>
          </a:p>
          <a:p>
            <a:r>
              <a:rPr lang="en-US" altLang="en-US" sz="2400" dirty="0">
                <a:latin typeface="+mn-lt"/>
              </a:rPr>
              <a:t>In the </a:t>
            </a:r>
            <a:r>
              <a:rPr lang="en-US" altLang="en-US" sz="2400" b="1" dirty="0">
                <a:latin typeface="+mn-lt"/>
              </a:rPr>
              <a:t>Choose</a:t>
            </a:r>
            <a:r>
              <a:rPr lang="en-US" altLang="en-US" sz="2400" dirty="0">
                <a:latin typeface="+mn-lt"/>
              </a:rPr>
              <a:t> </a:t>
            </a:r>
            <a:r>
              <a:rPr lang="en-US" altLang="en-US" sz="2400" b="1" dirty="0">
                <a:latin typeface="+mn-lt"/>
              </a:rPr>
              <a:t>Toolbox</a:t>
            </a:r>
            <a:r>
              <a:rPr lang="en-US" altLang="en-US" sz="2400" dirty="0">
                <a:latin typeface="+mn-lt"/>
              </a:rPr>
              <a:t> </a:t>
            </a:r>
            <a:r>
              <a:rPr lang="en-US" altLang="en-US" sz="2400" b="1" dirty="0">
                <a:latin typeface="+mn-lt"/>
              </a:rPr>
              <a:t>Items</a:t>
            </a:r>
            <a:r>
              <a:rPr lang="en-US" altLang="en-US" sz="2400" dirty="0">
                <a:latin typeface="+mn-lt"/>
              </a:rPr>
              <a:t> dialog, click </a:t>
            </a:r>
            <a:r>
              <a:rPr lang="en-US" altLang="en-US" sz="2400" b="1" dirty="0">
                <a:latin typeface="+mn-lt"/>
              </a:rPr>
              <a:t>Browse</a:t>
            </a:r>
            <a:r>
              <a:rPr lang="en-US" altLang="en-US" sz="2400" b="1" dirty="0" smtClean="0">
                <a:latin typeface="+mn-lt"/>
              </a:rPr>
              <a:t>…</a:t>
            </a:r>
            <a:endParaRPr lang="en-US" altLang="en-US" sz="2400" b="1" dirty="0">
              <a:latin typeface="+mn-lt"/>
            </a:endParaRPr>
          </a:p>
          <a:p>
            <a:r>
              <a:rPr lang="en-US" altLang="en-US" sz="2400" dirty="0">
                <a:latin typeface="+mn-lt"/>
              </a:rPr>
              <a:t>Select the </a:t>
            </a:r>
            <a:r>
              <a:rPr lang="en-US" altLang="en-US" sz="2400" dirty="0">
                <a:latin typeface="Consolas" panose="020B0609020204030204" pitchFamily="49" charset="0"/>
                <a:cs typeface="Consolas" panose="020B0609020204030204" pitchFamily="49" charset="0"/>
              </a:rPr>
              <a:t>.dll</a:t>
            </a:r>
            <a:r>
              <a:rPr lang="en-US" altLang="en-US" sz="2400" b="1" dirty="0">
                <a:latin typeface="+mn-lt"/>
              </a:rPr>
              <a:t> </a:t>
            </a:r>
            <a:r>
              <a:rPr lang="en-US" altLang="en-US" sz="2400" dirty="0">
                <a:latin typeface="+mn-lt"/>
              </a:rPr>
              <a:t>file that you created.</a:t>
            </a:r>
          </a:p>
          <a:p>
            <a:r>
              <a:rPr lang="en-US" altLang="en-US" sz="2400" dirty="0">
                <a:latin typeface="+mn-lt"/>
              </a:rPr>
              <a:t>The item will then appear in the </a:t>
            </a:r>
            <a:r>
              <a:rPr lang="en-US" altLang="en-US" sz="2400" b="1" dirty="0">
                <a:latin typeface="+mn-lt"/>
              </a:rPr>
              <a:t>Choose Toolbox Items</a:t>
            </a:r>
            <a:r>
              <a:rPr lang="en-US" altLang="en-US" sz="2400" dirty="0">
                <a:latin typeface="+mn-lt"/>
              </a:rPr>
              <a:t> dialog.</a:t>
            </a:r>
          </a:p>
          <a:p>
            <a:r>
              <a:rPr lang="en-US" altLang="en-US" sz="2400" dirty="0">
                <a:latin typeface="+mn-lt"/>
              </a:rPr>
              <a:t>Check this item and click </a:t>
            </a:r>
            <a:r>
              <a:rPr lang="en-US" altLang="en-US" sz="2400" b="1" dirty="0" smtClean="0">
                <a:latin typeface="+mn-lt"/>
              </a:rPr>
              <a:t>OK</a:t>
            </a:r>
            <a:r>
              <a:rPr lang="en-US" altLang="en-US" sz="2400" dirty="0" smtClean="0">
                <a:latin typeface="+mn-lt"/>
              </a:rPr>
              <a:t> </a:t>
            </a:r>
            <a:r>
              <a:rPr lang="en-US" altLang="en-US" sz="2400" dirty="0">
                <a:latin typeface="+mn-lt"/>
              </a:rPr>
              <a:t>to add the item to the </a:t>
            </a:r>
            <a:r>
              <a:rPr lang="en-US" altLang="en-US" sz="2400" b="1" dirty="0">
                <a:latin typeface="+mn-lt"/>
              </a:rPr>
              <a:t>Toolbox</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81960964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Look-and-Feel Observation 15.2</a:t>
            </a:r>
          </a:p>
        </p:txBody>
      </p:sp>
      <p:sp>
        <p:nvSpPr>
          <p:cNvPr id="3" name="Text Placeholder 2"/>
          <p:cNvSpPr>
            <a:spLocks noGrp="1"/>
          </p:cNvSpPr>
          <p:nvPr>
            <p:ph type="body" idx="1"/>
          </p:nvPr>
        </p:nvSpPr>
        <p:spPr/>
        <p:txBody>
          <a:bodyPr/>
          <a:lstStyle/>
          <a:p>
            <a:pPr marL="0" indent="0">
              <a:buNone/>
            </a:pPr>
            <a:r>
              <a:rPr lang="en-US" sz="2400" dirty="0">
                <a:latin typeface="+mn-lt"/>
              </a:rPr>
              <a:t>It’s a convention to place an ellipsis (…) after the name of a menu item </a:t>
            </a:r>
            <a:r>
              <a:rPr lang="en-US" sz="2400" dirty="0" smtClean="0">
                <a:latin typeface="+mn-lt"/>
              </a:rPr>
              <a:t>(example, </a:t>
            </a:r>
            <a:r>
              <a:rPr lang="en-US" sz="2400" dirty="0" smtClean="0">
                <a:latin typeface="Consolas" panose="020B0609020204030204" pitchFamily="49" charset="0"/>
                <a:cs typeface="Consolas" panose="020B0609020204030204" pitchFamily="49" charset="0"/>
              </a:rPr>
              <a:t>Save </a:t>
            </a:r>
            <a:r>
              <a:rPr lang="en-US" sz="2400" dirty="0">
                <a:latin typeface="Consolas" panose="020B0609020204030204" pitchFamily="49" charset="0"/>
                <a:cs typeface="Consolas" panose="020B0609020204030204" pitchFamily="49" charset="0"/>
              </a:rPr>
              <a:t>As</a:t>
            </a:r>
            <a:r>
              <a:rPr lang="en-US" sz="2400" dirty="0" smtClean="0">
                <a:latin typeface="+mn-lt"/>
              </a:rPr>
              <a:t>…) that </a:t>
            </a:r>
            <a:r>
              <a:rPr lang="en-US" sz="2400" dirty="0">
                <a:latin typeface="+mn-lt"/>
              </a:rPr>
              <a:t>requires the user to provide more information—typically through a dialog. A </a:t>
            </a:r>
            <a:r>
              <a:rPr lang="en-US" sz="2400" dirty="0" smtClean="0">
                <a:latin typeface="+mn-lt"/>
              </a:rPr>
              <a:t>menu item </a:t>
            </a:r>
            <a:r>
              <a:rPr lang="en-US" sz="2400" dirty="0">
                <a:latin typeface="+mn-lt"/>
              </a:rPr>
              <a:t>that produces an immediate action without prompting the user for more </a:t>
            </a:r>
            <a:r>
              <a:rPr lang="en-US" sz="2400" dirty="0" smtClean="0">
                <a:latin typeface="+mn-lt"/>
              </a:rPr>
              <a:t>information (example </a:t>
            </a:r>
            <a:r>
              <a:rPr lang="en-US" sz="2400" dirty="0">
                <a:latin typeface="Consolas" panose="020B0609020204030204" pitchFamily="49" charset="0"/>
                <a:cs typeface="Consolas" panose="020B0609020204030204" pitchFamily="49" charset="0"/>
              </a:rPr>
              <a:t>Save</a:t>
            </a:r>
            <a:r>
              <a:rPr lang="en-US" sz="2400" dirty="0">
                <a:latin typeface="+mn-lt"/>
              </a:rPr>
              <a:t>) should not have an ellipsis following its name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28367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Learning Objectives</a:t>
            </a:r>
          </a:p>
        </p:txBody>
      </p:sp>
      <p:sp>
        <p:nvSpPr>
          <p:cNvPr id="5" name="Content Placeholder 4"/>
          <p:cNvSpPr>
            <a:spLocks noGrp="1"/>
          </p:cNvSpPr>
          <p:nvPr>
            <p:ph idx="1"/>
          </p:nvPr>
        </p:nvSpPr>
        <p:spPr>
          <a:xfrm>
            <a:off x="457200" y="1600200"/>
            <a:ext cx="8375904" cy="4525963"/>
          </a:xfrm>
        </p:spPr>
        <p:txBody>
          <a:bodyPr/>
          <a:lstStyle/>
          <a:p>
            <a:pPr marL="255600" indent="-255600">
              <a:buSzPct val="100000"/>
            </a:pPr>
            <a:r>
              <a:rPr lang="en-US" sz="2000" dirty="0">
                <a:latin typeface="+mn-lt"/>
              </a:rPr>
              <a:t>Create menus, tabbed windows and multiple document interface (M</a:t>
            </a:r>
            <a:r>
              <a:rPr lang="en-US" sz="100" dirty="0">
                <a:latin typeface="+mn-lt"/>
              </a:rPr>
              <a:t> </a:t>
            </a:r>
            <a:r>
              <a:rPr lang="en-US" sz="2000" dirty="0">
                <a:latin typeface="+mn-lt"/>
              </a:rPr>
              <a:t>D</a:t>
            </a:r>
            <a:r>
              <a:rPr lang="en-US" sz="100" dirty="0">
                <a:latin typeface="+mn-lt"/>
              </a:rPr>
              <a:t> </a:t>
            </a:r>
            <a:r>
              <a:rPr lang="en-US" sz="2000" dirty="0">
                <a:latin typeface="+mn-lt"/>
              </a:rPr>
              <a:t>I) programs.</a:t>
            </a:r>
          </a:p>
          <a:p>
            <a:pPr marL="255600" indent="-255600">
              <a:buSzPct val="100000"/>
            </a:pPr>
            <a:r>
              <a:rPr lang="en-US" sz="2000" dirty="0">
                <a:latin typeface="+mn-lt"/>
              </a:rPr>
              <a:t>Use the </a:t>
            </a:r>
            <a:r>
              <a:rPr lang="en-US" sz="2000" dirty="0">
                <a:latin typeface="Consolas" panose="020B0609020204030204" pitchFamily="49" charset="0"/>
                <a:cs typeface="Consolas" panose="020B0609020204030204" pitchFamily="49" charset="0"/>
              </a:rPr>
              <a:t>ListView</a:t>
            </a:r>
            <a:r>
              <a:rPr lang="en-US" sz="2000" dirty="0">
                <a:latin typeface="+mn-lt"/>
              </a:rPr>
              <a:t> and </a:t>
            </a:r>
            <a:r>
              <a:rPr lang="en-US" sz="2000" dirty="0">
                <a:latin typeface="Consolas" panose="020B0609020204030204" pitchFamily="49" charset="0"/>
                <a:cs typeface="Consolas" panose="020B0609020204030204" pitchFamily="49" charset="0"/>
              </a:rPr>
              <a:t>TreeView</a:t>
            </a:r>
            <a:r>
              <a:rPr lang="en-US" sz="2000" dirty="0">
                <a:latin typeface="+mn-lt"/>
              </a:rPr>
              <a:t> controls for displaying information.</a:t>
            </a:r>
          </a:p>
          <a:p>
            <a:pPr marL="255600" indent="-255600">
              <a:buSzPct val="100000"/>
            </a:pPr>
            <a:r>
              <a:rPr lang="en-US" sz="2000" dirty="0">
                <a:latin typeface="+mn-lt"/>
              </a:rPr>
              <a:t>Create hyperlinks using the </a:t>
            </a:r>
            <a:r>
              <a:rPr lang="en-US" sz="2000" dirty="0">
                <a:latin typeface="Consolas" panose="020B0609020204030204" pitchFamily="49" charset="0"/>
                <a:cs typeface="Consolas" panose="020B0609020204030204" pitchFamily="49" charset="0"/>
              </a:rPr>
              <a:t>LinkLabel</a:t>
            </a:r>
            <a:r>
              <a:rPr lang="en-US" sz="2000" dirty="0">
                <a:latin typeface="+mn-lt"/>
              </a:rPr>
              <a:t> control.</a:t>
            </a:r>
          </a:p>
          <a:p>
            <a:pPr marL="255600" indent="-255600">
              <a:buSzPct val="100000"/>
            </a:pPr>
            <a:r>
              <a:rPr lang="en-US" sz="2000" dirty="0">
                <a:latin typeface="+mn-lt"/>
              </a:rPr>
              <a:t>Display lists of information in </a:t>
            </a:r>
            <a:r>
              <a:rPr lang="en-US" sz="2000" dirty="0">
                <a:latin typeface="Consolas" panose="020B0609020204030204" pitchFamily="49" charset="0"/>
                <a:cs typeface="Consolas" panose="020B0609020204030204" pitchFamily="49" charset="0"/>
              </a:rPr>
              <a:t>ListBox,</a:t>
            </a:r>
            <a:r>
              <a:rPr lang="en-US" sz="2000" dirty="0">
                <a:latin typeface="+mn-lt"/>
                <a:cs typeface="Consolas" panose="020B0609020204030204" pitchFamily="49" charset="0"/>
              </a:rPr>
              <a:t> </a:t>
            </a:r>
            <a:r>
              <a:rPr lang="en-US" sz="2000" dirty="0">
                <a:latin typeface="Consolas" panose="020B0609020204030204" pitchFamily="49" charset="0"/>
                <a:cs typeface="Consolas" panose="020B0609020204030204" pitchFamily="49" charset="0"/>
              </a:rPr>
              <a:t>CheckedListBox</a:t>
            </a:r>
            <a:r>
              <a:rPr lang="en-US" sz="2000" dirty="0">
                <a:latin typeface="+mn-lt"/>
              </a:rPr>
              <a:t> and </a:t>
            </a:r>
            <a:r>
              <a:rPr lang="en-US" sz="2000" dirty="0">
                <a:latin typeface="Consolas" panose="020B0609020204030204" pitchFamily="49" charset="0"/>
                <a:cs typeface="Consolas" panose="020B0609020204030204" pitchFamily="49" charset="0"/>
              </a:rPr>
              <a:t>ComboBox</a:t>
            </a:r>
            <a:r>
              <a:rPr lang="en-US" sz="2000" dirty="0">
                <a:latin typeface="+mn-lt"/>
              </a:rPr>
              <a:t> controls.</a:t>
            </a:r>
          </a:p>
          <a:p>
            <a:pPr marL="255600" indent="-255600">
              <a:buSzPct val="100000"/>
            </a:pPr>
            <a:r>
              <a:rPr lang="en-US" sz="2000" dirty="0">
                <a:latin typeface="+mn-lt"/>
              </a:rPr>
              <a:t>Input dates with the </a:t>
            </a:r>
            <a:r>
              <a:rPr lang="en-US" sz="2000" dirty="0">
                <a:latin typeface="Consolas" panose="020B0609020204030204" pitchFamily="49" charset="0"/>
                <a:cs typeface="Consolas" panose="020B0609020204030204" pitchFamily="49" charset="0"/>
              </a:rPr>
              <a:t>MonthCalendar</a:t>
            </a:r>
            <a:r>
              <a:rPr lang="en-US" sz="2000" dirty="0">
                <a:latin typeface="+mn-lt"/>
              </a:rPr>
              <a:t> control.</a:t>
            </a:r>
          </a:p>
          <a:p>
            <a:pPr marL="255600" indent="-255600">
              <a:buSzPct val="100000"/>
            </a:pPr>
            <a:r>
              <a:rPr lang="en-US" sz="2000" dirty="0">
                <a:latin typeface="+mn-lt"/>
              </a:rPr>
              <a:t>Input date and time data with the </a:t>
            </a:r>
            <a:r>
              <a:rPr lang="en-US" sz="2000" dirty="0">
                <a:latin typeface="Consolas" panose="020B0609020204030204" pitchFamily="49" charset="0"/>
                <a:cs typeface="Consolas" panose="020B0609020204030204" pitchFamily="49" charset="0"/>
              </a:rPr>
              <a:t>DateTimePicker</a:t>
            </a:r>
            <a:r>
              <a:rPr lang="en-US" sz="2000" dirty="0">
                <a:latin typeface="+mn-lt"/>
              </a:rPr>
              <a:t> control.</a:t>
            </a:r>
          </a:p>
          <a:p>
            <a:pPr marL="255600" indent="-255600">
              <a:buSzPct val="100000"/>
            </a:pPr>
            <a:r>
              <a:rPr lang="en-US" sz="2000" dirty="0">
                <a:latin typeface="+mn-lt"/>
              </a:rPr>
              <a:t>Create custom controls.</a:t>
            </a:r>
          </a:p>
          <a:p>
            <a:pPr marL="255600" indent="-255600">
              <a:buSzPct val="100000"/>
            </a:pPr>
            <a:r>
              <a:rPr lang="en-US" sz="2000" dirty="0">
                <a:latin typeface="+mn-lt"/>
              </a:rPr>
              <a:t>Use visual inheritance to build upon an existing G</a:t>
            </a:r>
            <a:r>
              <a:rPr lang="en-US" sz="100" dirty="0">
                <a:latin typeface="+mn-lt"/>
              </a:rPr>
              <a:t> </a:t>
            </a:r>
            <a:r>
              <a:rPr lang="en-US" sz="2000" dirty="0">
                <a:latin typeface="+mn-lt"/>
              </a:rPr>
              <a:t>U</a:t>
            </a:r>
            <a:r>
              <a:rPr lang="en-US" sz="100" dirty="0">
                <a:latin typeface="+mn-lt"/>
              </a:rPr>
              <a:t> </a:t>
            </a:r>
            <a:r>
              <a:rPr lang="en-US" sz="2000" dirty="0">
                <a:latin typeface="+mn-lt"/>
              </a:rPr>
              <a:t>I</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1336284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Figure 15.6 </a:t>
            </a:r>
            <a:r>
              <a:rPr lang="en-US" sz="2800" dirty="0">
                <a:latin typeface="Consolas" panose="020B0609020204030204" pitchFamily="49" charset="0"/>
                <a:cs typeface="Consolas" panose="020B0609020204030204" pitchFamily="49" charset="0"/>
              </a:rPr>
              <a:t>MenuStrip</a:t>
            </a:r>
            <a:r>
              <a:rPr lang="en-US" sz="2800" dirty="0"/>
              <a:t> </a:t>
            </a:r>
            <a:r>
              <a:rPr lang="en-US" sz="2800" dirty="0" smtClean="0"/>
              <a:t>and </a:t>
            </a:r>
            <a:r>
              <a:rPr lang="en-US" sz="2800" dirty="0" smtClean="0">
                <a:latin typeface="Consolas" panose="020B0609020204030204" pitchFamily="49" charset="0"/>
                <a:cs typeface="Consolas" panose="020B0609020204030204" pitchFamily="49" charset="0"/>
              </a:rPr>
              <a:t>ToolStripMenuItem </a:t>
            </a:r>
            <a:r>
              <a:rPr lang="en-US" sz="2800" dirty="0" smtClean="0"/>
              <a:t>Properties </a:t>
            </a:r>
            <a:r>
              <a:rPr lang="en-US" sz="2800" dirty="0"/>
              <a:t>and an </a:t>
            </a:r>
            <a:r>
              <a:rPr lang="en-US" sz="2800" dirty="0" smtClean="0"/>
              <a:t>Event </a:t>
            </a:r>
            <a:r>
              <a:rPr lang="en-US" sz="2000" b="0" dirty="0" smtClean="0"/>
              <a:t>(1 of 4)</a:t>
            </a:r>
            <a:endParaRPr lang="en-US" sz="2000" b="0" dirty="0"/>
          </a:p>
        </p:txBody>
      </p:sp>
      <p:sp>
        <p:nvSpPr>
          <p:cNvPr id="5" name="Text Placeholder 4"/>
          <p:cNvSpPr>
            <a:spLocks noGrp="1"/>
          </p:cNvSpPr>
          <p:nvPr>
            <p:ph type="body" idx="1"/>
          </p:nvPr>
        </p:nvSpPr>
        <p:spPr>
          <a:xfrm>
            <a:off x="457200" y="1600200"/>
            <a:ext cx="8229600" cy="445883"/>
          </a:xfrm>
        </p:spPr>
        <p:txBody>
          <a:bodyPr/>
          <a:lstStyle/>
          <a:p>
            <a:pPr marL="0" indent="0">
              <a:buNone/>
            </a:pPr>
            <a:r>
              <a:rPr lang="en-US" sz="2000" b="1" dirty="0">
                <a:latin typeface="Consolas" panose="020B0609020204030204" pitchFamily="49" charset="0"/>
                <a:cs typeface="Consolas" panose="020B0609020204030204" pitchFamily="49" charset="0"/>
              </a:rPr>
              <a:t>MenuStrip</a:t>
            </a:r>
            <a:r>
              <a:rPr lang="en-US" sz="2000" b="1" dirty="0">
                <a:latin typeface="+mn-lt"/>
              </a:rPr>
              <a:t> Properties</a:t>
            </a:r>
            <a:endParaRPr lang="en-US" sz="2000" dirty="0">
              <a:latin typeface="+mn-lt"/>
            </a:endParaRPr>
          </a:p>
        </p:txBody>
      </p:sp>
      <p:graphicFrame>
        <p:nvGraphicFramePr>
          <p:cNvPr id="14" name="Table 13"/>
          <p:cNvGraphicFramePr>
            <a:graphicFrameLocks noGrp="1"/>
          </p:cNvGraphicFramePr>
          <p:nvPr>
            <p:extLst>
              <p:ext uri="{D42A27DB-BD31-4B8C-83A1-F6EECF244321}">
                <p14:modId xmlns:p14="http://schemas.microsoft.com/office/powerpoint/2010/main" val="1351914817"/>
              </p:ext>
            </p:extLst>
          </p:nvPr>
        </p:nvGraphicFramePr>
        <p:xfrm>
          <a:off x="457200" y="2205082"/>
          <a:ext cx="8229600" cy="1554480"/>
        </p:xfrm>
        <a:graphic>
          <a:graphicData uri="http://schemas.openxmlformats.org/drawingml/2006/table">
            <a:tbl>
              <a:tblPr firstRow="1" bandRow="1">
                <a:tableStyleId>{2D5ABB26-0587-4C30-8999-92F81FD0307C}</a:tableStyleId>
              </a:tblPr>
              <a:tblGrid>
                <a:gridCol w="2915389">
                  <a:extLst>
                    <a:ext uri="{9D8B030D-6E8A-4147-A177-3AD203B41FA5}">
                      <a16:colId xmlns:a16="http://schemas.microsoft.com/office/drawing/2014/main" val="1027733075"/>
                    </a:ext>
                  </a:extLst>
                </a:gridCol>
                <a:gridCol w="5314211">
                  <a:extLst>
                    <a:ext uri="{9D8B030D-6E8A-4147-A177-3AD203B41FA5}">
                      <a16:colId xmlns:a16="http://schemas.microsoft.com/office/drawing/2014/main" val="2505174808"/>
                    </a:ext>
                  </a:extLst>
                </a:gridCol>
              </a:tblGrid>
              <a:tr h="0">
                <a:tc>
                  <a:txBody>
                    <a:bodyPr/>
                    <a:lstStyle/>
                    <a:p>
                      <a:r>
                        <a:rPr lang="en-US" sz="1800" b="1" u="none" strike="noStrike" cap="none" baseline="0" dirty="0" smtClean="0">
                          <a:latin typeface="Consolas" panose="020B0609020204030204" pitchFamily="49" charset="0"/>
                          <a:cs typeface="Consolas" panose="020B0609020204030204" pitchFamily="49" charset="0"/>
                          <a:sym typeface="Arial"/>
                        </a:rPr>
                        <a:t>MenuStrip</a:t>
                      </a:r>
                      <a:r>
                        <a:rPr lang="en-US" sz="1800" b="1" u="none" strike="noStrike" cap="none" baseline="0" dirty="0" smtClean="0">
                          <a:sym typeface="Arial"/>
                        </a:rPr>
                        <a:t> and </a:t>
                      </a:r>
                      <a:r>
                        <a:rPr lang="en-US" sz="1800" b="1" u="none" strike="noStrike" cap="none" baseline="0" dirty="0" smtClean="0">
                          <a:latin typeface="Consolas" panose="020B0609020204030204" pitchFamily="49" charset="0"/>
                          <a:cs typeface="Consolas" panose="020B0609020204030204" pitchFamily="49" charset="0"/>
                          <a:sym typeface="Arial"/>
                        </a:rPr>
                        <a:t>ToolStripMenuItem </a:t>
                      </a:r>
                      <a:r>
                        <a:rPr lang="en-US" sz="1800" b="1" u="none" strike="noStrike" cap="none" baseline="0" dirty="0" smtClean="0">
                          <a:sym typeface="Arial"/>
                        </a:rPr>
                        <a:t>properties and an 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u="none" strike="noStrike" cap="none" baseline="0" dirty="0" smtClean="0">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237601"/>
                  </a:ext>
                </a:extLst>
              </a:tr>
              <a:tr h="0">
                <a:tc>
                  <a:txBody>
                    <a:bodyPr/>
                    <a:lstStyle/>
                    <a:p>
                      <a:r>
                        <a:rPr lang="en-US" sz="1800" u="none" strike="noStrike" cap="none" baseline="0" dirty="0" smtClean="0">
                          <a:sym typeface="Arial"/>
                        </a:rPr>
                        <a:t>Right</a:t>
                      </a:r>
                      <a:r>
                        <a:rPr lang="en-US" sz="100" u="none" strike="noStrike" cap="none" baseline="0" dirty="0" smtClean="0">
                          <a:sym typeface="Arial"/>
                        </a:rPr>
                        <a:t> </a:t>
                      </a:r>
                      <a:r>
                        <a:rPr lang="en-US" sz="1800" u="none" strike="noStrike" cap="none" baseline="0" dirty="0" smtClean="0">
                          <a:sym typeface="Arial"/>
                        </a:rPr>
                        <a:t>To</a:t>
                      </a:r>
                      <a:r>
                        <a:rPr lang="en-US" sz="100" u="none" strike="noStrike" cap="none" baseline="0" dirty="0" smtClean="0">
                          <a:sym typeface="Arial"/>
                        </a:rPr>
                        <a:t> </a:t>
                      </a:r>
                      <a:r>
                        <a:rPr lang="en-US" sz="1800" u="none" strike="noStrike" cap="none" baseline="0" dirty="0" smtClean="0">
                          <a:sym typeface="Arial"/>
                        </a:rPr>
                        <a:t>Left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u="none" strike="noStrike" cap="none" baseline="0" dirty="0" smtClean="0">
                          <a:sym typeface="Arial"/>
                        </a:rPr>
                        <a:t>Causes text to display from right to left. This is useful for languages that are read from right to left.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4387108"/>
                  </a:ext>
                </a:extLst>
              </a:tr>
            </a:tbl>
          </a:graphicData>
        </a:graphic>
      </p:graphicFrame>
    </p:spTree>
    <p:extLst>
      <p:ext uri="{BB962C8B-B14F-4D97-AF65-F5344CB8AC3E}">
        <p14:creationId xmlns:p14="http://schemas.microsoft.com/office/powerpoint/2010/main" val="37248426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Figure 15.6 </a:t>
            </a:r>
            <a:r>
              <a:rPr lang="en-US" sz="2800" dirty="0" smtClean="0">
                <a:latin typeface="Consolas" panose="020B0609020204030204" pitchFamily="49" charset="0"/>
                <a:cs typeface="Consolas" panose="020B0609020204030204" pitchFamily="49" charset="0"/>
              </a:rPr>
              <a:t>MenuStrip</a:t>
            </a:r>
            <a:r>
              <a:rPr lang="en-US" sz="2800" dirty="0" smtClean="0"/>
              <a:t> </a:t>
            </a:r>
            <a:r>
              <a:rPr lang="en-US" sz="2800" dirty="0"/>
              <a:t>and </a:t>
            </a:r>
            <a:r>
              <a:rPr lang="en-US" sz="2800" dirty="0">
                <a:latin typeface="Consolas" panose="020B0609020204030204" pitchFamily="49" charset="0"/>
                <a:cs typeface="Consolas" panose="020B0609020204030204" pitchFamily="49" charset="0"/>
              </a:rPr>
              <a:t>ToolStripMenuItem </a:t>
            </a:r>
            <a:r>
              <a:rPr lang="en-US" sz="2800" dirty="0" smtClean="0"/>
              <a:t>Properties </a:t>
            </a:r>
            <a:r>
              <a:rPr lang="en-US" sz="2800" dirty="0"/>
              <a:t>and an </a:t>
            </a:r>
            <a:r>
              <a:rPr lang="en-US" sz="2800" dirty="0" smtClean="0"/>
              <a:t>Event </a:t>
            </a:r>
            <a:r>
              <a:rPr lang="en-US" sz="2000" b="0" dirty="0" smtClean="0"/>
              <a:t>(2 </a:t>
            </a:r>
            <a:r>
              <a:rPr lang="en-US" sz="2000" b="0" dirty="0"/>
              <a:t>of </a:t>
            </a:r>
            <a:r>
              <a:rPr lang="en-US" sz="2000" b="0" dirty="0" smtClean="0"/>
              <a:t>4)</a:t>
            </a:r>
            <a:endParaRPr lang="en-US" sz="2000" dirty="0"/>
          </a:p>
        </p:txBody>
      </p:sp>
      <p:sp>
        <p:nvSpPr>
          <p:cNvPr id="3" name="Text Placeholder 2"/>
          <p:cNvSpPr>
            <a:spLocks noGrp="1"/>
          </p:cNvSpPr>
          <p:nvPr>
            <p:ph type="body" idx="1"/>
          </p:nvPr>
        </p:nvSpPr>
        <p:spPr>
          <a:xfrm>
            <a:off x="457200" y="1600200"/>
            <a:ext cx="8229600" cy="445883"/>
          </a:xfrm>
        </p:spPr>
        <p:txBody>
          <a:bodyPr/>
          <a:lstStyle/>
          <a:p>
            <a:pPr marL="0" indent="0">
              <a:buNone/>
            </a:pPr>
            <a:r>
              <a:rPr lang="en-US" sz="2000" b="1" dirty="0" smtClean="0">
                <a:latin typeface="Consolas" panose="020B0609020204030204" pitchFamily="49" charset="0"/>
                <a:cs typeface="Consolas" panose="020B0609020204030204" pitchFamily="49" charset="0"/>
              </a:rPr>
              <a:t>ToolStripMenuItem</a:t>
            </a:r>
            <a:r>
              <a:rPr lang="en-US" sz="2000" b="1" dirty="0" smtClean="0">
                <a:latin typeface="+mn-lt"/>
                <a:cs typeface="Consolas" panose="020B0609020204030204" pitchFamily="49" charset="0"/>
              </a:rPr>
              <a:t> </a:t>
            </a:r>
            <a:r>
              <a:rPr lang="en-US" sz="2000" b="1" dirty="0" smtClean="0">
                <a:latin typeface="+mn-lt"/>
              </a:rPr>
              <a:t>properties</a:t>
            </a:r>
            <a:endParaRPr lang="en-US" sz="2000" b="1"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1108683099"/>
              </p:ext>
            </p:extLst>
          </p:nvPr>
        </p:nvGraphicFramePr>
        <p:xfrm>
          <a:off x="441960" y="2285202"/>
          <a:ext cx="8229600" cy="3627120"/>
        </p:xfrm>
        <a:graphic>
          <a:graphicData uri="http://schemas.openxmlformats.org/drawingml/2006/table">
            <a:tbl>
              <a:tblPr firstRow="1" bandRow="1">
                <a:tableStyleId>{40F9630F-82C1-40B7-BC3A-925EFCFF5E92}</a:tableStyleId>
              </a:tblPr>
              <a:tblGrid>
                <a:gridCol w="2667000">
                  <a:extLst>
                    <a:ext uri="{9D8B030D-6E8A-4147-A177-3AD203B41FA5}">
                      <a16:colId xmlns:a16="http://schemas.microsoft.com/office/drawing/2014/main" val="2600691265"/>
                    </a:ext>
                  </a:extLst>
                </a:gridCol>
                <a:gridCol w="5562600">
                  <a:extLst>
                    <a:ext uri="{9D8B030D-6E8A-4147-A177-3AD203B41FA5}">
                      <a16:colId xmlns:a16="http://schemas.microsoft.com/office/drawing/2014/main" val="1304171642"/>
                    </a:ext>
                  </a:extLst>
                </a:gridCol>
              </a:tblGrid>
              <a:tr h="209198">
                <a:tc>
                  <a:txBody>
                    <a:bodyPr/>
                    <a:lstStyle/>
                    <a:p>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MenuStrip</a:t>
                      </a:r>
                      <a:r>
                        <a:rPr lang="en-US" sz="1600" b="1" i="0" u="none" strike="noStrike" cap="none" baseline="0" dirty="0" smtClean="0">
                          <a:solidFill>
                            <a:schemeClr val="dk1"/>
                          </a:solidFill>
                          <a:latin typeface="+mn-lt"/>
                          <a:ea typeface="Arial"/>
                          <a:cs typeface="Arial"/>
                          <a:sym typeface="Arial"/>
                        </a:rPr>
                        <a:t> and </a:t>
                      </a:r>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ToolStripMenuItem </a:t>
                      </a:r>
                      <a:r>
                        <a:rPr lang="en-US" sz="1600" b="1" i="0" u="none" strike="noStrike" cap="none" baseline="0" dirty="0" smtClean="0">
                          <a:solidFill>
                            <a:schemeClr val="dk1"/>
                          </a:solidFill>
                          <a:latin typeface="+mn-lt"/>
                          <a:ea typeface="Arial"/>
                          <a:cs typeface="Arial"/>
                          <a:sym typeface="Arial"/>
                        </a:rPr>
                        <a:t>properties and an event</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4827420"/>
                  </a:ext>
                </a:extLst>
              </a:tr>
              <a:tr h="147214">
                <a:tc>
                  <a:txBody>
                    <a:bodyPr/>
                    <a:lstStyle/>
                    <a:p>
                      <a:r>
                        <a:rPr lang="en-US" sz="1600" b="0" i="0" u="none" strike="noStrike" cap="none" baseline="0" dirty="0" smtClean="0">
                          <a:solidFill>
                            <a:schemeClr val="dk1"/>
                          </a:solidFill>
                          <a:latin typeface="+mn-lt"/>
                          <a:ea typeface="Arial"/>
                          <a:cs typeface="Arial"/>
                          <a:sym typeface="Arial"/>
                        </a:rPr>
                        <a:t>Checked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Indicates whether a menu item is checked. The default value is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false</a:t>
                      </a:r>
                      <a:r>
                        <a:rPr lang="en-US" sz="1600" b="0" i="0" u="none" strike="noStrike" cap="none" baseline="0" dirty="0" smtClean="0">
                          <a:solidFill>
                            <a:schemeClr val="dk1"/>
                          </a:solidFill>
                          <a:latin typeface="+mn-lt"/>
                          <a:ea typeface="Arial"/>
                          <a:cs typeface="Arial"/>
                          <a:sym typeface="Arial"/>
                        </a:rPr>
                        <a:t>, meaning that the menu item is unchecked.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8723933"/>
                  </a:ext>
                </a:extLst>
              </a:tr>
              <a:tr h="147214">
                <a:tc>
                  <a:txBody>
                    <a:bodyPr/>
                    <a:lstStyle/>
                    <a:p>
                      <a:r>
                        <a:rPr lang="en-US" sz="1600" b="0" i="0" u="none" strike="noStrike" cap="none" baseline="0" dirty="0" smtClean="0">
                          <a:solidFill>
                            <a:schemeClr val="dk1"/>
                          </a:solidFill>
                          <a:latin typeface="+mn-lt"/>
                          <a:ea typeface="Arial"/>
                          <a:cs typeface="Arial"/>
                          <a:sym typeface="Arial"/>
                        </a:rPr>
                        <a:t>CheckOnClick</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Indicates that a menu item should appear checked or unchecked as it is clicked.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1393023"/>
                  </a:ext>
                </a:extLst>
              </a:tr>
              <a:tr h="271183">
                <a:tc>
                  <a:txBody>
                    <a:bodyPr/>
                    <a:lstStyle/>
                    <a:p>
                      <a:r>
                        <a:rPr lang="en-US" sz="1600" b="0" i="0" u="none" strike="noStrike" cap="none" baseline="0" dirty="0" smtClean="0">
                          <a:solidFill>
                            <a:schemeClr val="dk1"/>
                          </a:solidFill>
                          <a:latin typeface="+mn-lt"/>
                          <a:ea typeface="Arial"/>
                          <a:cs typeface="Arial"/>
                          <a:sym typeface="Arial"/>
                        </a:rPr>
                        <a:t>ShortcutKey-</a:t>
                      </a:r>
                    </a:p>
                    <a:p>
                      <a:r>
                        <a:rPr lang="en-US" sz="1600" b="0" i="0" u="none" strike="noStrike" cap="none" baseline="0" dirty="0" smtClean="0">
                          <a:solidFill>
                            <a:schemeClr val="dk1"/>
                          </a:solidFill>
                          <a:latin typeface="+mn-lt"/>
                          <a:ea typeface="Arial"/>
                          <a:cs typeface="Arial"/>
                          <a:sym typeface="Arial"/>
                        </a:rPr>
                        <a:t>DisplayString</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Specifies text that should appear beside a menu item for a shortcut key. If left blank, the key names are displayed. Otherwise, the text in this property is displayed for the shortcut key.</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2570161"/>
                  </a:ext>
                </a:extLst>
              </a:tr>
              <a:tr h="147214">
                <a:tc>
                  <a:txBody>
                    <a:bodyPr/>
                    <a:lstStyle/>
                    <a:p>
                      <a:r>
                        <a:rPr lang="en-US" sz="1600" b="0" i="0" u="none" strike="noStrike" cap="none" baseline="0" dirty="0" smtClean="0">
                          <a:solidFill>
                            <a:schemeClr val="dk1"/>
                          </a:solidFill>
                          <a:latin typeface="+mn-lt"/>
                          <a:ea typeface="Arial"/>
                          <a:cs typeface="Arial"/>
                          <a:sym typeface="Arial"/>
                        </a:rPr>
                        <a:t>ShortcutKeys</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Specifies the shortcut key for the menu item (example, </a:t>
                      </a:r>
                      <a:r>
                        <a:rPr lang="en-US" sz="1600" b="1" i="0" u="none" strike="noStrike" cap="none" baseline="0" dirty="0" smtClean="0">
                          <a:solidFill>
                            <a:schemeClr val="dk1"/>
                          </a:solidFill>
                          <a:latin typeface="+mn-lt"/>
                          <a:ea typeface="Arial"/>
                          <a:cs typeface="Arial"/>
                          <a:sym typeface="Arial"/>
                        </a:rPr>
                        <a:t>&lt;Ctrl&gt;-F9</a:t>
                      </a:r>
                      <a:r>
                        <a:rPr lang="en-US" sz="1600" b="0" i="1"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is equivalent to clicking a specific item).</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2904885"/>
                  </a:ext>
                </a:extLst>
              </a:tr>
            </a:tbl>
          </a:graphicData>
        </a:graphic>
      </p:graphicFrame>
    </p:spTree>
    <p:extLst>
      <p:ext uri="{BB962C8B-B14F-4D97-AF65-F5344CB8AC3E}">
        <p14:creationId xmlns:p14="http://schemas.microsoft.com/office/powerpoint/2010/main" val="31616145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Figure 15.6 </a:t>
            </a:r>
            <a:r>
              <a:rPr lang="en-US" sz="2800" dirty="0">
                <a:latin typeface="Consolas" panose="020B0609020204030204" pitchFamily="49" charset="0"/>
                <a:cs typeface="Consolas" panose="020B0609020204030204" pitchFamily="49" charset="0"/>
              </a:rPr>
              <a:t>MenuStrip</a:t>
            </a:r>
            <a:r>
              <a:rPr lang="en-US" sz="2800" dirty="0"/>
              <a:t> and </a:t>
            </a:r>
            <a:r>
              <a:rPr lang="en-US" sz="2800" dirty="0">
                <a:latin typeface="Consolas" panose="020B0609020204030204" pitchFamily="49" charset="0"/>
                <a:cs typeface="Consolas" panose="020B0609020204030204" pitchFamily="49" charset="0"/>
              </a:rPr>
              <a:t>ToolStripMenuItem</a:t>
            </a:r>
            <a:r>
              <a:rPr lang="en-US" sz="2800" dirty="0"/>
              <a:t> </a:t>
            </a:r>
            <a:r>
              <a:rPr lang="en-US" sz="2800" dirty="0" smtClean="0"/>
              <a:t>Properties </a:t>
            </a:r>
            <a:r>
              <a:rPr lang="en-US" sz="2800" dirty="0"/>
              <a:t>and an </a:t>
            </a:r>
            <a:r>
              <a:rPr lang="en-US" sz="2800" dirty="0" smtClean="0"/>
              <a:t>Event </a:t>
            </a:r>
            <a:r>
              <a:rPr lang="en-US" sz="2000" b="0" dirty="0" smtClean="0"/>
              <a:t>(3 of 4)</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1421248944"/>
              </p:ext>
            </p:extLst>
          </p:nvPr>
        </p:nvGraphicFramePr>
        <p:xfrm>
          <a:off x="457200" y="1768308"/>
          <a:ext cx="8229600" cy="3017520"/>
        </p:xfrm>
        <a:graphic>
          <a:graphicData uri="http://schemas.openxmlformats.org/drawingml/2006/table">
            <a:tbl>
              <a:tblPr firstRow="1" bandRow="1">
                <a:tableStyleId>{40F9630F-82C1-40B7-BC3A-925EFCFF5E92}</a:tableStyleId>
              </a:tblPr>
              <a:tblGrid>
                <a:gridCol w="3078480">
                  <a:extLst>
                    <a:ext uri="{9D8B030D-6E8A-4147-A177-3AD203B41FA5}">
                      <a16:colId xmlns:a16="http://schemas.microsoft.com/office/drawing/2014/main" val="2600691265"/>
                    </a:ext>
                  </a:extLst>
                </a:gridCol>
                <a:gridCol w="5151120">
                  <a:extLst>
                    <a:ext uri="{9D8B030D-6E8A-4147-A177-3AD203B41FA5}">
                      <a16:colId xmlns:a16="http://schemas.microsoft.com/office/drawing/2014/main" val="1304171642"/>
                    </a:ext>
                  </a:extLst>
                </a:gridCol>
              </a:tblGrid>
              <a:tr h="175487">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MenuStrip</a:t>
                      </a:r>
                      <a:r>
                        <a:rPr lang="en-US" sz="1800" b="1" i="0" u="none" strike="noStrike" cap="none" baseline="0" dirty="0" smtClean="0">
                          <a:solidFill>
                            <a:schemeClr val="dk1"/>
                          </a:solidFill>
                          <a:latin typeface="+mn-lt"/>
                          <a:ea typeface="Arial"/>
                          <a:cs typeface="Arial"/>
                          <a:sym typeface="Arial"/>
                        </a:rPr>
                        <a:t> and </a:t>
                      </a:r>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ToolStripMenuItem </a:t>
                      </a:r>
                      <a:r>
                        <a:rPr lang="en-US" sz="1800" b="1" i="0" u="none" strike="noStrike" cap="none" baseline="0" dirty="0" smtClean="0">
                          <a:solidFill>
                            <a:schemeClr val="dk1"/>
                          </a:solidFill>
                          <a:latin typeface="+mn-lt"/>
                          <a:ea typeface="Arial"/>
                          <a:cs typeface="Arial"/>
                          <a:sym typeface="Arial"/>
                        </a:rPr>
                        <a:t>properties and an 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4827420"/>
                  </a:ext>
                </a:extLst>
              </a:tr>
              <a:tr h="175487">
                <a:tc>
                  <a:txBody>
                    <a:bodyPr/>
                    <a:lstStyle/>
                    <a:p>
                      <a:r>
                        <a:rPr lang="en-US" sz="1800" b="0" i="0" u="none" strike="noStrike" cap="none" baseline="0" dirty="0" smtClean="0">
                          <a:solidFill>
                            <a:schemeClr val="dk1"/>
                          </a:solidFill>
                          <a:latin typeface="+mn-lt"/>
                          <a:ea typeface="Arial"/>
                          <a:cs typeface="Arial"/>
                          <a:sym typeface="Arial"/>
                        </a:rPr>
                        <a:t>ShowShortcutKeys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Indicates whether a shortcut key is shown beside menu item text. The default is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true</a:t>
                      </a:r>
                      <a:r>
                        <a:rPr lang="en-US" sz="1800" b="0" i="0" u="none" strike="noStrike" cap="none" baseline="0" dirty="0" smtClean="0">
                          <a:solidFill>
                            <a:schemeClr val="dk1"/>
                          </a:solidFill>
                          <a:latin typeface="+mn-lt"/>
                          <a:ea typeface="Arial"/>
                          <a:cs typeface="Arial"/>
                          <a:sym typeface="Arial"/>
                        </a:rPr>
                        <a:t>, which displays the shortcut key.</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5007651"/>
                  </a:ext>
                </a:extLst>
              </a:tr>
              <a:tr h="228133">
                <a:tc>
                  <a:txBody>
                    <a:bodyPr/>
                    <a:lstStyle/>
                    <a:p>
                      <a:r>
                        <a:rPr lang="en-US" sz="1800" b="0" i="0" u="none" strike="noStrike" cap="none" baseline="0" dirty="0" smtClean="0">
                          <a:solidFill>
                            <a:schemeClr val="dk1"/>
                          </a:solidFill>
                          <a:latin typeface="+mn-lt"/>
                          <a:ea typeface="Arial"/>
                          <a:cs typeface="Arial"/>
                          <a:sym typeface="Arial"/>
                        </a:rPr>
                        <a:t>Text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the menu item’s text. To create an </a:t>
                      </a:r>
                      <a:r>
                        <a:rPr lang="en-US" sz="1800" b="1" i="0" u="none" strike="noStrike" cap="none" baseline="0" dirty="0" smtClean="0">
                          <a:solidFill>
                            <a:schemeClr val="dk1"/>
                          </a:solidFill>
                          <a:latin typeface="+mn-lt"/>
                          <a:ea typeface="Arial"/>
                          <a:cs typeface="Arial"/>
                          <a:sym typeface="Arial"/>
                        </a:rPr>
                        <a:t>Alt</a:t>
                      </a:r>
                      <a:r>
                        <a:rPr lang="en-US" sz="1800" b="0" i="1" u="none" strike="noStrike" cap="none" baseline="0" dirty="0" smtClean="0">
                          <a:solidFill>
                            <a:schemeClr val="dk1"/>
                          </a:solidFill>
                          <a:latin typeface="+mn-lt"/>
                          <a:ea typeface="Arial"/>
                          <a:cs typeface="Arial"/>
                          <a:sym typeface="Arial"/>
                        </a:rPr>
                        <a:t> </a:t>
                      </a:r>
                      <a:r>
                        <a:rPr lang="en-US" sz="1800" b="0" i="0" u="none" strike="noStrike" cap="none" baseline="0" dirty="0" smtClean="0">
                          <a:solidFill>
                            <a:schemeClr val="dk1"/>
                          </a:solidFill>
                          <a:latin typeface="+mn-lt"/>
                          <a:ea typeface="Arial"/>
                          <a:cs typeface="Arial"/>
                          <a:sym typeface="Arial"/>
                        </a:rPr>
                        <a:t>access shortcut, precede a character with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&amp;</a:t>
                      </a:r>
                      <a:r>
                        <a:rPr lang="en-US" sz="1800" b="0" i="0" u="none" strike="noStrike" cap="none" baseline="0" dirty="0" smtClean="0">
                          <a:solidFill>
                            <a:schemeClr val="dk1"/>
                          </a:solidFill>
                          <a:latin typeface="+mn-lt"/>
                          <a:ea typeface="Arial"/>
                          <a:cs typeface="Arial"/>
                          <a:sym typeface="Arial"/>
                        </a:rPr>
                        <a:t> (example,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&amp;File</a:t>
                      </a:r>
                      <a:r>
                        <a:rPr lang="en-US" sz="1800" b="0" i="0" u="none" strike="noStrike" cap="none" baseline="0" dirty="0" smtClean="0">
                          <a:solidFill>
                            <a:schemeClr val="dk1"/>
                          </a:solidFill>
                          <a:latin typeface="+mn-lt"/>
                          <a:ea typeface="Arial"/>
                          <a:cs typeface="Arial"/>
                          <a:sym typeface="Arial"/>
                        </a:rPr>
                        <a:t> to specify a menu named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File</a:t>
                      </a:r>
                      <a:r>
                        <a:rPr lang="en-US" sz="1800" b="1" i="0" u="none" strike="noStrike" cap="none" baseline="0" dirty="0" smtClean="0">
                          <a:solidFill>
                            <a:schemeClr val="dk1"/>
                          </a:solidFill>
                          <a:latin typeface="+mn-lt"/>
                          <a:ea typeface="Arial"/>
                          <a:cs typeface="Arial"/>
                          <a:sym typeface="Arial"/>
                        </a:rPr>
                        <a:t> </a:t>
                      </a:r>
                      <a:r>
                        <a:rPr lang="en-US" sz="1800" b="0" i="0" u="none" strike="noStrike" cap="none" baseline="0" dirty="0" smtClean="0">
                          <a:solidFill>
                            <a:schemeClr val="dk1"/>
                          </a:solidFill>
                          <a:latin typeface="+mn-lt"/>
                          <a:ea typeface="Arial"/>
                          <a:cs typeface="Arial"/>
                          <a:sym typeface="Arial"/>
                        </a:rPr>
                        <a:t>with the letter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a:t>
                      </a:r>
                      <a:r>
                        <a:rPr lang="en-US" sz="1800" b="1" i="0" u="none" strike="noStrike" cap="none" baseline="0" dirty="0" smtClean="0">
                          <a:solidFill>
                            <a:schemeClr val="dk1"/>
                          </a:solidFill>
                          <a:latin typeface="+mn-lt"/>
                          <a:ea typeface="Arial"/>
                          <a:cs typeface="Arial"/>
                          <a:sym typeface="Arial"/>
                        </a:rPr>
                        <a:t> </a:t>
                      </a:r>
                      <a:r>
                        <a:rPr lang="en-US" sz="1800" b="0" i="0" u="none" strike="noStrike" cap="none" baseline="0" dirty="0" smtClean="0">
                          <a:solidFill>
                            <a:schemeClr val="dk1"/>
                          </a:solidFill>
                          <a:latin typeface="+mn-lt"/>
                          <a:ea typeface="Arial"/>
                          <a:cs typeface="Arial"/>
                          <a:sym typeface="Arial"/>
                        </a:rPr>
                        <a:t>underlined).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8723933"/>
                  </a:ext>
                </a:extLst>
              </a:tr>
            </a:tbl>
          </a:graphicData>
        </a:graphic>
      </p:graphicFrame>
    </p:spTree>
    <p:extLst>
      <p:ext uri="{BB962C8B-B14F-4D97-AF65-F5344CB8AC3E}">
        <p14:creationId xmlns:p14="http://schemas.microsoft.com/office/powerpoint/2010/main" val="20207405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Figure 15.6 </a:t>
            </a:r>
            <a:r>
              <a:rPr lang="en-US" sz="2800" dirty="0">
                <a:latin typeface="Consolas" panose="020B0609020204030204" pitchFamily="49" charset="0"/>
                <a:cs typeface="Consolas" panose="020B0609020204030204" pitchFamily="49" charset="0"/>
              </a:rPr>
              <a:t>MenuStrip</a:t>
            </a:r>
            <a:r>
              <a:rPr lang="en-US" sz="2800" dirty="0"/>
              <a:t> </a:t>
            </a:r>
            <a:r>
              <a:rPr lang="en-US" sz="2800" dirty="0" smtClean="0"/>
              <a:t>and </a:t>
            </a:r>
            <a:r>
              <a:rPr lang="en-US" sz="2800" dirty="0" smtClean="0">
                <a:latin typeface="Consolas" panose="020B0609020204030204" pitchFamily="49" charset="0"/>
                <a:cs typeface="Consolas" panose="020B0609020204030204" pitchFamily="49" charset="0"/>
              </a:rPr>
              <a:t>ToolStripMenuItem</a:t>
            </a:r>
            <a:r>
              <a:rPr lang="en-US" sz="2800" dirty="0" smtClean="0"/>
              <a:t> </a:t>
            </a:r>
            <a:r>
              <a:rPr lang="en-US" sz="2800" dirty="0"/>
              <a:t>Properties and an Event </a:t>
            </a:r>
            <a:r>
              <a:rPr lang="en-US" sz="2000" b="0" dirty="0" smtClean="0"/>
              <a:t>(4 </a:t>
            </a:r>
            <a:r>
              <a:rPr lang="en-US" sz="2000" b="0" dirty="0"/>
              <a:t>of 4)</a:t>
            </a:r>
            <a:endParaRPr lang="en-US" sz="2000" dirty="0"/>
          </a:p>
        </p:txBody>
      </p:sp>
      <p:sp>
        <p:nvSpPr>
          <p:cNvPr id="3" name="Text Placeholder 2"/>
          <p:cNvSpPr>
            <a:spLocks noGrp="1"/>
          </p:cNvSpPr>
          <p:nvPr>
            <p:ph type="body" idx="1"/>
          </p:nvPr>
        </p:nvSpPr>
        <p:spPr>
          <a:xfrm>
            <a:off x="457200" y="1600201"/>
            <a:ext cx="8229600" cy="563880"/>
          </a:xfrm>
        </p:spPr>
        <p:txBody>
          <a:bodyPr/>
          <a:lstStyle/>
          <a:p>
            <a:pPr marL="0" indent="0">
              <a:buNone/>
            </a:pPr>
            <a:r>
              <a:rPr lang="en-US" sz="2000" b="1" dirty="0"/>
              <a:t>Common </a:t>
            </a:r>
            <a:r>
              <a:rPr lang="en-US" sz="2000" b="1" dirty="0">
                <a:latin typeface="Consolas" panose="020B0609020204030204" pitchFamily="49" charset="0"/>
                <a:cs typeface="Consolas" panose="020B0609020204030204" pitchFamily="49" charset="0"/>
              </a:rPr>
              <a:t>ToolStripMenuItem</a:t>
            </a:r>
            <a:r>
              <a:rPr lang="en-US" sz="2000" b="1" dirty="0"/>
              <a:t> </a:t>
            </a:r>
            <a:r>
              <a:rPr lang="en-US" sz="2000" b="1" dirty="0" smtClean="0"/>
              <a:t>Event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1909963745"/>
              </p:ext>
            </p:extLst>
          </p:nvPr>
        </p:nvGraphicFramePr>
        <p:xfrm>
          <a:off x="457200" y="2282860"/>
          <a:ext cx="8229600" cy="1828800"/>
        </p:xfrm>
        <a:graphic>
          <a:graphicData uri="http://schemas.openxmlformats.org/drawingml/2006/table">
            <a:tbl>
              <a:tblPr firstRow="1" bandRow="1">
                <a:tableStyleId>{40F9630F-82C1-40B7-BC3A-925EFCFF5E92}</a:tableStyleId>
              </a:tblPr>
              <a:tblGrid>
                <a:gridCol w="2910840">
                  <a:extLst>
                    <a:ext uri="{9D8B030D-6E8A-4147-A177-3AD203B41FA5}">
                      <a16:colId xmlns:a16="http://schemas.microsoft.com/office/drawing/2014/main" val="3450594995"/>
                    </a:ext>
                  </a:extLst>
                </a:gridCol>
                <a:gridCol w="5318760">
                  <a:extLst>
                    <a:ext uri="{9D8B030D-6E8A-4147-A177-3AD203B41FA5}">
                      <a16:colId xmlns:a16="http://schemas.microsoft.com/office/drawing/2014/main" val="628313151"/>
                    </a:ext>
                  </a:extLst>
                </a:gridCol>
              </a:tblGrid>
              <a:tr h="0">
                <a:tc>
                  <a:txBody>
                    <a:bodyPr/>
                    <a:lstStyle/>
                    <a:p>
                      <a:r>
                        <a:rPr lang="en-US" sz="1800" b="1" i="0" u="none" strike="noStrike" cap="none" baseline="0" dirty="0" smtClean="0">
                          <a:solidFill>
                            <a:schemeClr val="dk1"/>
                          </a:solidFill>
                          <a:latin typeface="Arial"/>
                          <a:ea typeface="Arial"/>
                          <a:cs typeface="Consolas" panose="020B0609020204030204" pitchFamily="49" charset="0"/>
                          <a:sym typeface="Arial"/>
                        </a:rPr>
                        <a:t>MenuStrip</a:t>
                      </a:r>
                      <a:r>
                        <a:rPr lang="en-US" sz="1800" b="1" i="0" u="none" strike="noStrike" cap="none" baseline="0" dirty="0" smtClean="0">
                          <a:solidFill>
                            <a:schemeClr val="dk1"/>
                          </a:solidFill>
                          <a:latin typeface="Arial"/>
                          <a:ea typeface="Arial"/>
                          <a:cs typeface="Arial"/>
                          <a:sym typeface="Arial"/>
                        </a:rPr>
                        <a:t> and </a:t>
                      </a:r>
                      <a:r>
                        <a:rPr lang="en-US" sz="1800" b="1" i="0" u="none" strike="noStrike" cap="none" baseline="0" dirty="0" smtClean="0">
                          <a:solidFill>
                            <a:schemeClr val="dk1"/>
                          </a:solidFill>
                          <a:latin typeface="Arial"/>
                          <a:ea typeface="Arial"/>
                          <a:cs typeface="Consolas" panose="020B0609020204030204" pitchFamily="49" charset="0"/>
                          <a:sym typeface="Arial"/>
                        </a:rPr>
                        <a:t>ToolStripMenuItem </a:t>
                      </a:r>
                      <a:r>
                        <a:rPr lang="en-US" sz="1800" b="1" i="0" u="none" strike="noStrike" cap="none" baseline="0" dirty="0" smtClean="0">
                          <a:solidFill>
                            <a:schemeClr val="dk1"/>
                          </a:solidFill>
                          <a:latin typeface="Arial"/>
                          <a:ea typeface="Arial"/>
                          <a:cs typeface="Arial"/>
                          <a:sym typeface="Arial"/>
                        </a:rPr>
                        <a:t>properties and an event</a:t>
                      </a:r>
                      <a:endParaRPr lang="en-US" sz="18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1" i="0" u="none" strike="noStrike" cap="none" baseline="0" dirty="0" smtClean="0">
                          <a:solidFill>
                            <a:schemeClr val="dk1"/>
                          </a:solidFill>
                          <a:latin typeface="Arial"/>
                          <a:ea typeface="Arial"/>
                          <a:cs typeface="Arial"/>
                          <a:sym typeface="Arial"/>
                        </a:rPr>
                        <a:t>Description</a:t>
                      </a:r>
                      <a:endParaRPr lang="en-US" sz="18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324774"/>
                  </a:ext>
                </a:extLst>
              </a:tr>
              <a:tr h="0">
                <a:tc>
                  <a:txBody>
                    <a:bodyPr/>
                    <a:lstStyle/>
                    <a:p>
                      <a:r>
                        <a:rPr lang="en-US" sz="1800" b="0" i="0" u="none" strike="noStrike" cap="none" baseline="0" dirty="0" smtClean="0">
                          <a:solidFill>
                            <a:schemeClr val="dk1"/>
                          </a:solidFill>
                          <a:latin typeface="+mn-lt"/>
                          <a:ea typeface="Arial"/>
                          <a:cs typeface="Arial"/>
                          <a:sym typeface="Arial"/>
                        </a:rPr>
                        <a:t>Click</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Generated when an item is clicked or a shortcut key is used. This is the default event when the menu is double clicked in the designer.</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1650515"/>
                  </a:ext>
                </a:extLst>
              </a:tr>
            </a:tbl>
          </a:graphicData>
        </a:graphic>
      </p:graphicFrame>
    </p:spTree>
    <p:extLst>
      <p:ext uri="{BB962C8B-B14F-4D97-AF65-F5344CB8AC3E}">
        <p14:creationId xmlns:p14="http://schemas.microsoft.com/office/powerpoint/2010/main" val="3235797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15.2 Menus </a:t>
            </a:r>
            <a:r>
              <a:rPr lang="en-US" sz="2000" b="0" dirty="0" smtClean="0"/>
              <a:t>(8 of 8)</a:t>
            </a:r>
            <a:endParaRPr lang="en-US" sz="2000" b="0" dirty="0"/>
          </a:p>
        </p:txBody>
      </p:sp>
      <p:sp>
        <p:nvSpPr>
          <p:cNvPr id="10" name="Text Placeholder 9"/>
          <p:cNvSpPr>
            <a:spLocks noGrp="1"/>
          </p:cNvSpPr>
          <p:nvPr>
            <p:ph type="body" idx="1"/>
          </p:nvPr>
        </p:nvSpPr>
        <p:spPr/>
        <p:txBody>
          <a:bodyPr/>
          <a:lstStyle/>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MenuTestForm</a:t>
            </a:r>
            <a:r>
              <a:rPr lang="en-US" altLang="en-US" sz="2400" dirty="0">
                <a:latin typeface="+mn-lt"/>
              </a:rPr>
              <a:t> </a:t>
            </a:r>
            <a:r>
              <a:rPr lang="en-US" altLang="en-US" sz="2400" dirty="0" smtClean="0">
                <a:latin typeface="+mn-lt"/>
              </a:rPr>
              <a:t>(Figure</a:t>
            </a:r>
            <a:r>
              <a:rPr lang="en-US" altLang="en-US" sz="2400" dirty="0">
                <a:latin typeface="+mn-lt"/>
              </a:rPr>
              <a:t> 15.7) creates a simple menu on a </a:t>
            </a:r>
            <a:r>
              <a:rPr lang="en-US" altLang="en-US" sz="2400" dirty="0">
                <a:latin typeface="Consolas" panose="020B0609020204030204" pitchFamily="49" charset="0"/>
                <a:cs typeface="Consolas" panose="020B0609020204030204" pitchFamily="49" charset="0"/>
              </a:rPr>
              <a:t>Form</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695300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15.7 Using Menus for Changing text Font </a:t>
            </a:r>
            <a:r>
              <a:rPr lang="en-US" dirty="0" smtClean="0"/>
              <a:t>and Color </a:t>
            </a:r>
            <a:r>
              <a:rPr lang="en-US" sz="2000" b="0" dirty="0" smtClean="0"/>
              <a:t>(1 of 11)</a:t>
            </a:r>
            <a:endParaRPr lang="en-US" sz="2000" b="0" dirty="0"/>
          </a:p>
        </p:txBody>
      </p:sp>
      <p:pic>
        <p:nvPicPr>
          <p:cNvPr id="3" name="Picture 2" descr="Program code. Note: in the code, the words in the variable names are merged. The code is as follows. Line 1: forward slash, forward slash, f i g, period, 15, period, 7, colon, menu test form, period, c s. Line 2: forward slash, forward slash, using menus to change font colors and styles, period. Line 3: using, system, semicolon. Line 4: using, system, period, drawing, semicolon. Line 5: using, system, period, windows, period, forms, semicolon. Line 6: blank. Line 7: name space, menu test. Line 8: left brace. Line 9, indented once: forward slash, forward slash, our form contains a menu that changes the font color. Line 10, indented once: forward slash, forward slash, and style of the text displayed in label. Line 11, indented once: public partial class, menu test form, colon, form. Line 12, indented once: left brace. Line 13, indented twice: forward slash, forward slash, constructor. Line 14, indented twice: public, menu test form, left parenthesis, right parenthesis. Line 15, indented twice: left brace. Line 16, indented three times: initialize component, left parenthesis, right parenthesis, semicolon. Line 17, indented twice: right brace. Line 18: blank."/>
          <p:cNvPicPr>
            <a:picLocks noChangeAspect="1"/>
          </p:cNvPicPr>
          <p:nvPr/>
        </p:nvPicPr>
        <p:blipFill>
          <a:blip r:embed="rId2"/>
          <a:stretch>
            <a:fillRect/>
          </a:stretch>
        </p:blipFill>
        <p:spPr>
          <a:xfrm>
            <a:off x="671338" y="1668601"/>
            <a:ext cx="7801324" cy="4271256"/>
          </a:xfrm>
          <a:prstGeom prst="rect">
            <a:avLst/>
          </a:prstGeom>
        </p:spPr>
      </p:pic>
    </p:spTree>
    <p:extLst>
      <p:ext uri="{BB962C8B-B14F-4D97-AF65-F5344CB8AC3E}">
        <p14:creationId xmlns:p14="http://schemas.microsoft.com/office/powerpoint/2010/main" val="3794151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15.7 Using Menus for Changing text Font </a:t>
            </a:r>
            <a:r>
              <a:rPr lang="en-US" dirty="0" smtClean="0"/>
              <a:t>and Color </a:t>
            </a:r>
            <a:r>
              <a:rPr lang="en-US" sz="2000" b="0" dirty="0" smtClean="0"/>
              <a:t>(2 of 11)</a:t>
            </a:r>
            <a:endParaRPr lang="en-US" sz="2000" b="0" dirty="0"/>
          </a:p>
        </p:txBody>
      </p:sp>
      <p:pic>
        <p:nvPicPr>
          <p:cNvPr id="5" name="Picture 4" descr="Program code. Line 19, indented twice: forward slash, forward slash, display message box, when about tool strip menu item is selected. Line 20, indented twice: private void, about tool strip menu item, underscore, click, left parenthesis. Line 21, indented three times: object, sender, comma, event a r g s e, right parenthesis. Line 22, indented twice: left brace. Line 23, indented twice: message box, period, show, left parenthesis, open quotes, this is an example back slash n o f, using menus, period, close quotes, comma, open quotes, about, close quotes, comma. Line 24, indented three times: message box, buttons, period, ok, comma, message box icon, period, information, right parenthesis, semicolon. Line 25, indented once: right brace. Line 26: blank. Line 27, indented once: forward slash, forward slash, exit program when exit tool strip menu item, is selected. Line 28, indented once: private void exit tool strip menu item, underscore, click, left parenthesis, object sender, comma, event a r g s, e, right parenthesis. Line 29, indented once: left brace. Line 30, indented twice: application, period, exit, left parenthesis, right parenthesis, semicolon. Line 31, indented once: right brace. Line 32: blank."/>
          <p:cNvPicPr>
            <a:picLocks noChangeAspect="1"/>
          </p:cNvPicPr>
          <p:nvPr/>
        </p:nvPicPr>
        <p:blipFill>
          <a:blip r:embed="rId2"/>
          <a:stretch>
            <a:fillRect/>
          </a:stretch>
        </p:blipFill>
        <p:spPr>
          <a:xfrm>
            <a:off x="786056" y="1691640"/>
            <a:ext cx="7571888" cy="3548180"/>
          </a:xfrm>
          <a:prstGeom prst="rect">
            <a:avLst/>
          </a:prstGeom>
        </p:spPr>
      </p:pic>
    </p:spTree>
    <p:extLst>
      <p:ext uri="{BB962C8B-B14F-4D97-AF65-F5344CB8AC3E}">
        <p14:creationId xmlns:p14="http://schemas.microsoft.com/office/powerpoint/2010/main" val="8384391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15.7 Using Menus for Changing text Font </a:t>
            </a:r>
            <a:r>
              <a:rPr lang="en-US" dirty="0" smtClean="0"/>
              <a:t>and Color </a:t>
            </a:r>
            <a:r>
              <a:rPr lang="en-US" sz="2000" b="0" dirty="0" smtClean="0"/>
              <a:t>(3 of 11)</a:t>
            </a:r>
            <a:endParaRPr lang="en-US" sz="2000" b="0" dirty="0"/>
          </a:p>
        </p:txBody>
      </p:sp>
      <p:pic>
        <p:nvPicPr>
          <p:cNvPr id="11" name="Picture 10" descr="Program code. Line 33, indented once: forward slash, forward slash, reset checkmarks for color tool strip menu items. Line 34, indented once: private void clear color, left parenthesis, right parenthesis. Line 35, indented once: left brace. Line 36, indented twice: forward slash, forward slash, clear all checkmarks. Line 37, indented twice: Black tool strip menu item, period, checked = false, semicolon. Line 38, indented twice: blue tool strip menu item, period, checked = false, semicolon. Line 39, indented twice: Red tool strip menu item, period, checked = false, semicolon. Line 40, indented twice: Green tool strip menu item, period, checked = false, semicolon. Line 41, indented once: right brace. Line 42: blank. Line 43, indented once: forward slash, forward slash, update menu state and color display black. Line 44, indented once: private void black tool strip menu item, underscore, click, left parenthesis. Line 45, indented twice: object sender, comma, event a r g s, e, right parenthesis. Line 46, indented once: left brace. Line 47, indented twice: forward slash, forward slash, reset checkmarks for color tool strip menu items. Line 48, indented twice: clear color, left parenthesis, right parenthesis, semicolon. Line 49: blank. Line 50, indented twice: forward slash, forward slash, set color to black. Line 51, indented twice: display label, period, forecolor = color, period, black, semicolon. Line 52, indented twice: black tool strip menu item, period, checked = true, semicolon. Line 53, indented once: right brace."/>
          <p:cNvPicPr>
            <a:picLocks noChangeAspect="1"/>
          </p:cNvPicPr>
          <p:nvPr/>
        </p:nvPicPr>
        <p:blipFill>
          <a:blip r:embed="rId2"/>
          <a:stretch>
            <a:fillRect/>
          </a:stretch>
        </p:blipFill>
        <p:spPr>
          <a:xfrm>
            <a:off x="1075744" y="1613571"/>
            <a:ext cx="6992512" cy="4599746"/>
          </a:xfrm>
          <a:prstGeom prst="rect">
            <a:avLst/>
          </a:prstGeom>
        </p:spPr>
      </p:pic>
    </p:spTree>
    <p:extLst>
      <p:ext uri="{BB962C8B-B14F-4D97-AF65-F5344CB8AC3E}">
        <p14:creationId xmlns:p14="http://schemas.microsoft.com/office/powerpoint/2010/main" val="11784733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15.7 Using Menus for Changing text Font </a:t>
            </a:r>
            <a:r>
              <a:rPr lang="en-US" dirty="0" smtClean="0"/>
              <a:t>and Color </a:t>
            </a:r>
            <a:r>
              <a:rPr lang="en-US" sz="2000" b="0" dirty="0" smtClean="0"/>
              <a:t>(4 of 11)</a:t>
            </a:r>
            <a:endParaRPr lang="en-US" sz="2000" b="0" dirty="0"/>
          </a:p>
        </p:txBody>
      </p:sp>
      <p:pic>
        <p:nvPicPr>
          <p:cNvPr id="8" name="Picture 7" descr="Program code. Line 54: blank. Line 55, indented once: forward slash, forward slash, update menu state and color display blue. Line 56, indented once: private void blue tool, strip menu item, underscore, click, left parenthesis, object sender, comma, event a r g s, e, right parenthesis. Line 57, indented once: left brace. Line 58, indented twice: forward slash, forward slash, reset checkmarks for color tool strip menu items. Line 59, indented twice: clear color, left parenthesis, right parenthesis, semicolon. Line 60: blank. Line 61, indented twice: forward slash, forward slash, set color to blue. Line 62, indented twice: display label, period, forecolor = color, period, blue, semicolon. Line 63, indented twice: blue tool, strip menu item, period, checked = true, semicolon. Line 64, indented once: right brace. Line 65: blank. Line 66, indented once: forward slash, forward slash, update menu state and color display red. Line 67, indented once: private void red tool strip menu item, underscore, click, left parenthesis. Line 68, indented twice: object sender, comma, event a r g s, e, right parenthesis. Line 69, indented once: left brace. Line 70, indented twice: forward slash, forward slash, reset checkmarks for color tool strip menu items. Line 71, indented twice: clear color, left parenthesis, right parenthesis, semicolon. Line 72: blank. Line 73, indented twice: forward slash, forward slash, set color to red. Line 74, indented twice: display label, period, forecolor = color, period, red, semicolon. Line 75, indented twice: red tool strip menu item, period, checked = true, semicolon. Line 76, indented once: right brace."/>
          <p:cNvPicPr>
            <a:picLocks noChangeAspect="1"/>
          </p:cNvPicPr>
          <p:nvPr/>
        </p:nvPicPr>
        <p:blipFill>
          <a:blip r:embed="rId2"/>
          <a:stretch>
            <a:fillRect/>
          </a:stretch>
        </p:blipFill>
        <p:spPr>
          <a:xfrm>
            <a:off x="1025074" y="1604470"/>
            <a:ext cx="7093852" cy="4380173"/>
          </a:xfrm>
          <a:prstGeom prst="rect">
            <a:avLst/>
          </a:prstGeom>
        </p:spPr>
      </p:pic>
    </p:spTree>
    <p:extLst>
      <p:ext uri="{BB962C8B-B14F-4D97-AF65-F5344CB8AC3E}">
        <p14:creationId xmlns:p14="http://schemas.microsoft.com/office/powerpoint/2010/main" val="15857152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15.7 Using Menus for Changing text Font and </a:t>
            </a:r>
            <a:r>
              <a:rPr lang="en-US" dirty="0" smtClean="0"/>
              <a:t>Color </a:t>
            </a:r>
            <a:r>
              <a:rPr lang="en-US" sz="2000" b="0" dirty="0" smtClean="0"/>
              <a:t>(5 of 11)</a:t>
            </a:r>
            <a:endParaRPr lang="en-US" sz="2000" b="0" dirty="0"/>
          </a:p>
        </p:txBody>
      </p:sp>
      <p:pic>
        <p:nvPicPr>
          <p:cNvPr id="7" name="Picture 6" descr="Program code. Line 77: blank. Line 78, indented once: forward slash, forward slash, update menu state and color display green. Line 79, indented once: private void green tool strip menu item, underscore, click, left parenthesis. Line 80, indented twice: object sender, comma, event a r g s, e, right parenthesis. Line 81, indented once: left brace. Line 82, indented twice: forward slash, forward slash, reset checkmarks for color tool strip menu items. Line 83, indented twice: clear color, left parenthesis, right parenthesis, semicolon. Line 84: blank. Line 85, indented twice: forward slash, forward slash, set color to green. Line 86, indented twice: display label, period, forecolor = color, period, green, semicolon. Line 87, indented twice: green tool strip menu item, period, checked = true, semicolon. Line 88, indented once: right brace. Line 89: blank. Line 90, indented once: forward slash, forward slash, reset checkmarks for font tool strip menu items. Line 91, indented once: private void clear font, left parenthesis, right parenthesis. Line 92, indented once: left brace. Line 93, indented twice: forward slash, forward slash, clear all checkmarks. Line 94, indented twice: times tool strip menu item, period, checked = false, semicolon. Line 95, indented twice: courier tool strip menu item, period, checked = false, semicolon. Line 96, indented twice: comic tool strip menu item, period, checked = false, semicolon. Line 97, indented once: right brace."/>
          <p:cNvPicPr>
            <a:picLocks noChangeAspect="1"/>
          </p:cNvPicPr>
          <p:nvPr/>
        </p:nvPicPr>
        <p:blipFill>
          <a:blip r:embed="rId2"/>
          <a:stretch>
            <a:fillRect/>
          </a:stretch>
        </p:blipFill>
        <p:spPr>
          <a:xfrm>
            <a:off x="1075744" y="1653174"/>
            <a:ext cx="6992512" cy="4413951"/>
          </a:xfrm>
          <a:prstGeom prst="rect">
            <a:avLst/>
          </a:prstGeom>
        </p:spPr>
      </p:pic>
    </p:spTree>
    <p:extLst>
      <p:ext uri="{BB962C8B-B14F-4D97-AF65-F5344CB8AC3E}">
        <p14:creationId xmlns:p14="http://schemas.microsoft.com/office/powerpoint/2010/main" val="21289080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Outline </a:t>
            </a:r>
            <a:r>
              <a:rPr lang="en-US" sz="2000" b="0" dirty="0" smtClean="0"/>
              <a:t>(1 of 2)</a:t>
            </a:r>
            <a:endParaRPr lang="en-US" sz="2000" b="0" dirty="0"/>
          </a:p>
        </p:txBody>
      </p:sp>
      <p:sp>
        <p:nvSpPr>
          <p:cNvPr id="8" name="Text Placeholder 7"/>
          <p:cNvSpPr>
            <a:spLocks noGrp="1"/>
          </p:cNvSpPr>
          <p:nvPr>
            <p:ph type="body" idx="1"/>
          </p:nvPr>
        </p:nvSpPr>
        <p:spPr/>
        <p:txBody>
          <a:bodyPr/>
          <a:lstStyle/>
          <a:p>
            <a:pPr marL="0" indent="0">
              <a:buNone/>
            </a:pPr>
            <a:r>
              <a:rPr lang="en-US" sz="2200" b="1" dirty="0">
                <a:solidFill>
                  <a:schemeClr val="tx2"/>
                </a:solidFill>
                <a:latin typeface="+mn-lt"/>
              </a:rPr>
              <a:t>15.1</a:t>
            </a:r>
            <a:r>
              <a:rPr lang="en-US" sz="2200" b="1" dirty="0">
                <a:latin typeface="+mn-lt"/>
              </a:rPr>
              <a:t> </a:t>
            </a:r>
            <a:r>
              <a:rPr lang="en-US" sz="2200" dirty="0">
                <a:latin typeface="+mn-lt"/>
              </a:rPr>
              <a:t>Introduction</a:t>
            </a:r>
          </a:p>
          <a:p>
            <a:pPr marL="0" indent="0">
              <a:buNone/>
            </a:pPr>
            <a:r>
              <a:rPr lang="en-US" sz="2200" b="1" dirty="0">
                <a:solidFill>
                  <a:schemeClr val="tx2"/>
                </a:solidFill>
                <a:latin typeface="+mn-lt"/>
              </a:rPr>
              <a:t>15.2</a:t>
            </a:r>
            <a:r>
              <a:rPr lang="en-US" sz="2200" b="1" dirty="0">
                <a:latin typeface="+mn-lt"/>
              </a:rPr>
              <a:t> </a:t>
            </a:r>
            <a:r>
              <a:rPr lang="en-US" sz="2200" dirty="0">
                <a:latin typeface="+mn-lt"/>
              </a:rPr>
              <a:t>Menus</a:t>
            </a:r>
          </a:p>
          <a:p>
            <a:pPr marL="0" indent="0">
              <a:buNone/>
            </a:pPr>
            <a:r>
              <a:rPr lang="en-US" sz="2200" b="1" dirty="0">
                <a:solidFill>
                  <a:schemeClr val="tx2"/>
                </a:solidFill>
                <a:latin typeface="+mn-lt"/>
              </a:rPr>
              <a:t>15.3</a:t>
            </a:r>
            <a:r>
              <a:rPr lang="en-US" sz="2200" b="1" dirty="0">
                <a:latin typeface="+mn-lt"/>
              </a:rPr>
              <a:t> </a:t>
            </a:r>
            <a:r>
              <a:rPr lang="en-US" sz="2200" dirty="0">
                <a:latin typeface="Consolas" panose="020B0609020204030204" pitchFamily="49" charset="0"/>
                <a:cs typeface="Consolas" panose="020B0609020204030204" pitchFamily="49" charset="0"/>
              </a:rPr>
              <a:t>MonthCalendar</a:t>
            </a:r>
            <a:r>
              <a:rPr lang="en-US" sz="2200" dirty="0">
                <a:latin typeface="+mn-lt"/>
              </a:rPr>
              <a:t> Control</a:t>
            </a:r>
          </a:p>
          <a:p>
            <a:pPr marL="0" indent="0">
              <a:buNone/>
            </a:pPr>
            <a:r>
              <a:rPr lang="en-US" sz="2200" b="1" dirty="0">
                <a:solidFill>
                  <a:schemeClr val="tx2"/>
                </a:solidFill>
                <a:latin typeface="+mn-lt"/>
              </a:rPr>
              <a:t>15.4 </a:t>
            </a:r>
            <a:r>
              <a:rPr lang="en-US" sz="2200" dirty="0">
                <a:latin typeface="Consolas" panose="020B0609020204030204" pitchFamily="49" charset="0"/>
                <a:cs typeface="Consolas" panose="020B0609020204030204" pitchFamily="49" charset="0"/>
              </a:rPr>
              <a:t>DateTimePicker</a:t>
            </a:r>
            <a:r>
              <a:rPr lang="en-US" sz="2200" dirty="0">
                <a:latin typeface="+mn-lt"/>
              </a:rPr>
              <a:t> Control</a:t>
            </a:r>
          </a:p>
          <a:p>
            <a:pPr marL="0" indent="0">
              <a:buNone/>
            </a:pPr>
            <a:r>
              <a:rPr lang="en-US" sz="2200" b="1" dirty="0">
                <a:solidFill>
                  <a:schemeClr val="tx2"/>
                </a:solidFill>
                <a:latin typeface="+mn-lt"/>
              </a:rPr>
              <a:t>15.5</a:t>
            </a:r>
            <a:r>
              <a:rPr lang="en-US" sz="2200" b="1" dirty="0">
                <a:latin typeface="+mn-lt"/>
              </a:rPr>
              <a:t> </a:t>
            </a:r>
            <a:r>
              <a:rPr lang="en-US" sz="2200" dirty="0">
                <a:latin typeface="Consolas" panose="020B0609020204030204" pitchFamily="49" charset="0"/>
                <a:cs typeface="Consolas" panose="020B0609020204030204" pitchFamily="49" charset="0"/>
              </a:rPr>
              <a:t>LinkLabel</a:t>
            </a:r>
            <a:r>
              <a:rPr lang="en-US" sz="2200" dirty="0">
                <a:latin typeface="+mn-lt"/>
              </a:rPr>
              <a:t> Control</a:t>
            </a:r>
          </a:p>
          <a:p>
            <a:pPr marL="0" indent="0">
              <a:buNone/>
            </a:pPr>
            <a:r>
              <a:rPr lang="en-US" sz="2200" b="1" dirty="0">
                <a:solidFill>
                  <a:schemeClr val="tx2"/>
                </a:solidFill>
                <a:latin typeface="+mn-lt"/>
              </a:rPr>
              <a:t>15.6</a:t>
            </a:r>
            <a:r>
              <a:rPr lang="en-US" sz="2200" b="1" dirty="0">
                <a:latin typeface="+mn-lt"/>
              </a:rPr>
              <a:t> </a:t>
            </a:r>
            <a:r>
              <a:rPr lang="en-US" sz="2200" dirty="0">
                <a:latin typeface="Consolas" panose="020B0609020204030204" pitchFamily="49" charset="0"/>
                <a:cs typeface="Consolas" panose="020B0609020204030204" pitchFamily="49" charset="0"/>
              </a:rPr>
              <a:t>ListBox</a:t>
            </a:r>
            <a:r>
              <a:rPr lang="en-US" sz="2200" dirty="0">
                <a:latin typeface="+mn-lt"/>
              </a:rPr>
              <a:t> Control</a:t>
            </a:r>
          </a:p>
          <a:p>
            <a:pPr marL="0" indent="0">
              <a:buNone/>
            </a:pPr>
            <a:r>
              <a:rPr lang="en-US" sz="2200" b="1" dirty="0">
                <a:solidFill>
                  <a:schemeClr val="tx2"/>
                </a:solidFill>
                <a:latin typeface="+mn-lt"/>
              </a:rPr>
              <a:t>15.7</a:t>
            </a:r>
            <a:r>
              <a:rPr lang="en-US" sz="2200" b="1" dirty="0">
                <a:latin typeface="+mn-lt"/>
              </a:rPr>
              <a:t> </a:t>
            </a:r>
            <a:r>
              <a:rPr lang="en-US" sz="2200" dirty="0">
                <a:latin typeface="Consolas" panose="020B0609020204030204" pitchFamily="49" charset="0"/>
                <a:cs typeface="Consolas" panose="020B0609020204030204" pitchFamily="49" charset="0"/>
              </a:rPr>
              <a:t>CheckedListBox</a:t>
            </a:r>
            <a:r>
              <a:rPr lang="en-US" sz="2200" dirty="0">
                <a:latin typeface="+mn-lt"/>
              </a:rPr>
              <a:t> Control</a:t>
            </a:r>
          </a:p>
          <a:p>
            <a:pPr marL="0" indent="0">
              <a:buNone/>
            </a:pPr>
            <a:r>
              <a:rPr lang="en-US" sz="2200" b="1" dirty="0" smtClean="0">
                <a:solidFill>
                  <a:schemeClr val="tx2"/>
                </a:solidFill>
                <a:latin typeface="+mn-lt"/>
              </a:rPr>
              <a:t>15.8</a:t>
            </a:r>
            <a:r>
              <a:rPr lang="en-US" sz="2200" b="1" dirty="0" smtClean="0">
                <a:latin typeface="+mn-lt"/>
              </a:rPr>
              <a:t> </a:t>
            </a:r>
            <a:r>
              <a:rPr lang="en-US" sz="2200" dirty="0">
                <a:latin typeface="Consolas" panose="020B0609020204030204" pitchFamily="49" charset="0"/>
                <a:cs typeface="Consolas" panose="020B0609020204030204" pitchFamily="49" charset="0"/>
              </a:rPr>
              <a:t>ComboBox</a:t>
            </a:r>
            <a:r>
              <a:rPr lang="en-US" sz="2200" dirty="0">
                <a:latin typeface="+mn-lt"/>
              </a:rPr>
              <a:t> </a:t>
            </a:r>
            <a:r>
              <a:rPr lang="en-US" sz="2200" dirty="0" smtClean="0">
                <a:latin typeface="+mn-lt"/>
              </a:rPr>
              <a:t>Control</a:t>
            </a:r>
          </a:p>
          <a:p>
            <a:pPr marL="0" indent="0">
              <a:buNone/>
            </a:pPr>
            <a:r>
              <a:rPr lang="en-US" sz="2200" b="1" dirty="0">
                <a:solidFill>
                  <a:schemeClr val="tx2"/>
                </a:solidFill>
              </a:rPr>
              <a:t>15.9</a:t>
            </a:r>
            <a:r>
              <a:rPr lang="en-US" sz="2200" b="1" dirty="0"/>
              <a:t> </a:t>
            </a:r>
            <a:r>
              <a:rPr lang="en-US" sz="2200" dirty="0">
                <a:latin typeface="Consolas" panose="020B0609020204030204" pitchFamily="49" charset="0"/>
                <a:cs typeface="Consolas" panose="020B0609020204030204" pitchFamily="49" charset="0"/>
              </a:rPr>
              <a:t>TreeView</a:t>
            </a:r>
            <a:r>
              <a:rPr lang="en-US" sz="2200" dirty="0"/>
              <a:t> </a:t>
            </a:r>
            <a:r>
              <a:rPr lang="en-US" sz="2200" dirty="0" smtClean="0"/>
              <a:t>Control</a:t>
            </a:r>
            <a:endParaRPr lang="en-US" sz="2200" dirty="0" smtClean="0">
              <a:latin typeface="+mn-lt"/>
            </a:endParaRPr>
          </a:p>
        </p:txBody>
      </p:sp>
    </p:spTree>
    <p:extLst>
      <p:ext uri="{BB962C8B-B14F-4D97-AF65-F5344CB8AC3E}">
        <p14:creationId xmlns:p14="http://schemas.microsoft.com/office/powerpoint/2010/main" val="40418460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15.7 Using Menus for Changing text Font and </a:t>
            </a:r>
            <a:r>
              <a:rPr lang="en-US" dirty="0" smtClean="0"/>
              <a:t>Color </a:t>
            </a:r>
            <a:r>
              <a:rPr lang="en-US" sz="2000" b="0" dirty="0" smtClean="0"/>
              <a:t>(6 of 11)</a:t>
            </a:r>
            <a:endParaRPr lang="en-US" sz="2000" b="0" dirty="0"/>
          </a:p>
        </p:txBody>
      </p:sp>
      <p:pic>
        <p:nvPicPr>
          <p:cNvPr id="7" name="Picture 6" descr="Program code. Line 98: blank. Line 99, indented once: forward slash, forward slash, update menu state and set font to times new roman. Line 100, indented once: private void times tool strip menu item, underscore, click, left parenthesis. Line 101, indented twice: object sender, comma, event a r g s, e, right parenthesis. Line 102, indented once: left brace. Line 103, indented twice: forward slash, forward slash, reset checkmarks for font tool strip menu items. Line 104, indented twice: clear font, left parenthesis, right parenthesis, semicolon. Line 105: blank. Line 106, indented twice: forward slash, forward slash, set times new roman font. Line 107, indented twice: times tool strip menu item, period, checked = true, semicolon. Line 108, indented twice: display label, period, font = new font, left parenthesis, open quotes, times new roman, close quotes, comma, 14, comma. Line 109, indented three times: display label, period, font, period, style, right parenthesis, semicolon. Line 110, indented once: right brace. Line 111: blank."/>
          <p:cNvPicPr>
            <a:picLocks noChangeAspect="1"/>
          </p:cNvPicPr>
          <p:nvPr/>
        </p:nvPicPr>
        <p:blipFill>
          <a:blip r:embed="rId2"/>
          <a:stretch>
            <a:fillRect/>
          </a:stretch>
        </p:blipFill>
        <p:spPr>
          <a:xfrm>
            <a:off x="786056" y="1526900"/>
            <a:ext cx="7571888" cy="3407959"/>
          </a:xfrm>
          <a:prstGeom prst="rect">
            <a:avLst/>
          </a:prstGeom>
        </p:spPr>
      </p:pic>
    </p:spTree>
    <p:extLst>
      <p:ext uri="{BB962C8B-B14F-4D97-AF65-F5344CB8AC3E}">
        <p14:creationId xmlns:p14="http://schemas.microsoft.com/office/powerpoint/2010/main" val="10629986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15.7 Using Menus for Changing text Font and </a:t>
            </a:r>
            <a:r>
              <a:rPr lang="en-US" dirty="0" smtClean="0"/>
              <a:t>Color </a:t>
            </a:r>
            <a:r>
              <a:rPr lang="en-US" sz="2000" b="0" dirty="0" smtClean="0"/>
              <a:t>(7 of 11)</a:t>
            </a:r>
            <a:endParaRPr lang="en-US" sz="2000" b="0" dirty="0"/>
          </a:p>
        </p:txBody>
      </p:sp>
      <p:pic>
        <p:nvPicPr>
          <p:cNvPr id="7" name="Picture 6" descr="Program code. Line 112, indented once: forward slash, forward slash, update menu state and set font to courier. Line 113, indented once: private void courier tool strip menu item, underscore, click, left parenthesis. Line 114, indented twice: object sender, comma, event a r g s, e, right parenthesis. Line 115, indented once: left brace. Line 116, indented twice: forward slash, forward slash, reset checkmarks for font tool strip menu items. Line 117, indented twice: clear font, left parenthesis, right parenthesis, semicolon. Line 118: blank. Line 119, indented twice: forward slash, forward slash, set courier font. Line 120, indented twice: courier tool strip menu item, period, checked = true, semicolon. Line 121, indented twice: display label, period, font = new font, left parenthesis, open quotes, courier, close quotes, comma, 14, comma. Line 122, indented three times: display label, period, font, period, style, right parenthesis, semicolon. Line 123, indented once: right brace. Line 124: blank."/>
          <p:cNvPicPr>
            <a:picLocks noChangeAspect="1"/>
          </p:cNvPicPr>
          <p:nvPr/>
        </p:nvPicPr>
        <p:blipFill>
          <a:blip r:embed="rId2"/>
          <a:stretch>
            <a:fillRect/>
          </a:stretch>
        </p:blipFill>
        <p:spPr>
          <a:xfrm>
            <a:off x="786056" y="1572458"/>
            <a:ext cx="7571888" cy="3578662"/>
          </a:xfrm>
          <a:prstGeom prst="rect">
            <a:avLst/>
          </a:prstGeom>
        </p:spPr>
      </p:pic>
    </p:spTree>
    <p:extLst>
      <p:ext uri="{BB962C8B-B14F-4D97-AF65-F5344CB8AC3E}">
        <p14:creationId xmlns:p14="http://schemas.microsoft.com/office/powerpoint/2010/main" val="3348866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15.7 Using Menus for Changing text Font and </a:t>
            </a:r>
            <a:r>
              <a:rPr lang="en-US" dirty="0" smtClean="0"/>
              <a:t>Color </a:t>
            </a:r>
            <a:r>
              <a:rPr lang="en-US" sz="2000" b="0" dirty="0" smtClean="0"/>
              <a:t>(8 of 11)</a:t>
            </a:r>
            <a:endParaRPr lang="en-US" sz="2000" b="0" dirty="0"/>
          </a:p>
        </p:txBody>
      </p:sp>
      <p:pic>
        <p:nvPicPr>
          <p:cNvPr id="7" name="Picture 6" descr="Program code. Line 125, indented once: forward slash, forward slash, update menu state and set font to comic sans m s. Line 126, indented once: private void comic tool strip menu item, underscore, click, left parenthesis. Line 127, indented twice: object sender, comma, event a r g s, e, right parenthesis. Line 128, indented once: left brace. Line 129, indented twice: forward slash, forward slash, reset checkmarks for font tool strip menu items. Line 130, indented twice: clear font, left parenthesis, right parenthesis, semicolon. Line 131: blank. Line 132, indented twice: forward slash, forward slash, set comic sans font. Line 133, indented three times: comic tool strip menu item, period, checked = true, semicolon. Line 134, indented three times: display label, period, font = new font, left parenthesis, open quotes, comic sans m s, close quotes, comma, 14, comma. Line 135, indented four times: display label, period, font, period, style, right parenthesis, semicolon. Line 136, indented twice: right brace. Line 137: blank. Line 138, indented twice: forward slash, forward slash, toggle checkmark and toggle bold style. Line 139, indented twice: private void bold tool, strip menu item, underscore, click, left parenthesis, object sender, comma, event a r g s, e, right parenthesis. Line 140, indented twice: left brace. Line 141, indented three times: forward slash, forward slash, toggle checkmark. Line 142, indented three times: bold tool, strip menu item, period, checked = exclamation point bold tool, strip menu item, period, checked, semicolon. Line 143: blank. Line 144, indented three times: forward slash, forward slash, use x o r to toggle bold, comma, keep all other styles. Line 145, indented three times: display label, period, font = new font, left parenthesis, display label, period, font, comma. Line 146, indented four times: display label, period, font, period, style caret font style, period, bold, right parenthesis, semicolon. Line 147, indented twice: right brace."/>
          <p:cNvPicPr>
            <a:picLocks noChangeAspect="1"/>
          </p:cNvPicPr>
          <p:nvPr/>
        </p:nvPicPr>
        <p:blipFill>
          <a:blip r:embed="rId2"/>
          <a:stretch>
            <a:fillRect/>
          </a:stretch>
        </p:blipFill>
        <p:spPr>
          <a:xfrm>
            <a:off x="926300" y="1664491"/>
            <a:ext cx="7291401" cy="4478092"/>
          </a:xfrm>
          <a:prstGeom prst="rect">
            <a:avLst/>
          </a:prstGeom>
        </p:spPr>
      </p:pic>
    </p:spTree>
    <p:extLst>
      <p:ext uri="{BB962C8B-B14F-4D97-AF65-F5344CB8AC3E}">
        <p14:creationId xmlns:p14="http://schemas.microsoft.com/office/powerpoint/2010/main" val="1921825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15.7 Using Menus for Changing text Font and </a:t>
            </a:r>
            <a:r>
              <a:rPr lang="en-US" dirty="0" smtClean="0"/>
              <a:t>Color </a:t>
            </a:r>
            <a:r>
              <a:rPr lang="en-US" sz="2000" b="0" dirty="0" smtClean="0"/>
              <a:t>(9 of 11)</a:t>
            </a:r>
            <a:endParaRPr lang="en-US" sz="2000" b="0" dirty="0"/>
          </a:p>
        </p:txBody>
      </p:sp>
      <p:pic>
        <p:nvPicPr>
          <p:cNvPr id="7" name="Picture 6" descr="Program code. Line 148: blank. Line 149, indented twice: forward slash, forward slash, toggle checkmark and toggle italic style. Line 150, indented twice: private void italic tool, strip menu item, underscore, click, left parenthesis. Line 151, indented three times: object sender, comma, event a r g s, e, right parenthesis. Line 152, indented twice: left brace. Line 153, indented three times: forward slash, forward slash, toggle checkmark. Line 154, indented three times: italic tool, strip menu item, period, checked =. Line 155, indented four times: exclamation point italic tool, strip menu item, period, checked, semicolon. Line 156: blank. Line 157, indented three times: forward slash, forward slash, use x o r to toggle italic, comma, keep all other styles. Line 158, indented three times: display label, period, font = new font, left parenthesis, display label, period, font, comma. Line 159, indented four times: display label, period, font, period, style caret font style, period, italic, right parenthesis, semicolon. Line 160, indented twice: right brace. Line 161, indented once: right brace. Line 162: right brace."/>
          <p:cNvPicPr>
            <a:picLocks noChangeAspect="1"/>
          </p:cNvPicPr>
          <p:nvPr/>
        </p:nvPicPr>
        <p:blipFill>
          <a:blip r:embed="rId2"/>
          <a:stretch>
            <a:fillRect/>
          </a:stretch>
        </p:blipFill>
        <p:spPr>
          <a:xfrm>
            <a:off x="860654" y="1680129"/>
            <a:ext cx="7422692" cy="4117742"/>
          </a:xfrm>
          <a:prstGeom prst="rect">
            <a:avLst/>
          </a:prstGeom>
        </p:spPr>
      </p:pic>
    </p:spTree>
    <p:extLst>
      <p:ext uri="{BB962C8B-B14F-4D97-AF65-F5344CB8AC3E}">
        <p14:creationId xmlns:p14="http://schemas.microsoft.com/office/powerpoint/2010/main" val="2723943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15.7 Using Menus for Changing text Font and </a:t>
            </a:r>
            <a:r>
              <a:rPr lang="en-US" dirty="0" smtClean="0"/>
              <a:t>Color </a:t>
            </a:r>
            <a:r>
              <a:rPr lang="en-US" sz="2000" b="0" dirty="0" smtClean="0"/>
              <a:t>(10 of 11)</a:t>
            </a:r>
            <a:endParaRPr lang="en-US" sz="2000" b="0" dirty="0"/>
          </a:p>
        </p:txBody>
      </p:sp>
      <p:pic>
        <p:nvPicPr>
          <p:cNvPr id="7" name="Picture 6" descr="Program code output. Step by step screen captures labeled a to f. Step a. Initial g u i. The screen capture of the window contains a title bar, a menu bar, and text area. The title bar has: the title, menu test, on the left, a minimize, a maximize and a close button on the right. The menu bar contains two tabs: file, format. The text area contains the following text: use the format menu to change the appearance of this text. Step b. Selecting the bold menu item. The drop down options from the format tab are color and font. Font further has the selection of bold and italic, along with various font options. The curser is placed over bold. Step c. G u i after text set to bold. The text, use the format menu to change the appearance of this text, is written in bold. Step d. Selecting the red menu item. The drop down options from the format tab are color and font. Color further has the selection of black, blue, red, and green. The curser is paced over red."/>
          <p:cNvPicPr>
            <a:picLocks noChangeAspect="1"/>
          </p:cNvPicPr>
          <p:nvPr/>
        </p:nvPicPr>
        <p:blipFill>
          <a:blip r:embed="rId2"/>
          <a:stretch>
            <a:fillRect/>
          </a:stretch>
        </p:blipFill>
        <p:spPr>
          <a:xfrm>
            <a:off x="836749" y="1748261"/>
            <a:ext cx="7470503" cy="4350822"/>
          </a:xfrm>
          <a:prstGeom prst="rect">
            <a:avLst/>
          </a:prstGeom>
        </p:spPr>
      </p:pic>
    </p:spTree>
    <p:extLst>
      <p:ext uri="{BB962C8B-B14F-4D97-AF65-F5344CB8AC3E}">
        <p14:creationId xmlns:p14="http://schemas.microsoft.com/office/powerpoint/2010/main" val="1290437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15.7 Using Menus for Changing text Font and </a:t>
            </a:r>
            <a:r>
              <a:rPr lang="en-US" dirty="0" smtClean="0"/>
              <a:t>Color </a:t>
            </a:r>
            <a:r>
              <a:rPr lang="en-US" sz="2000" b="0" dirty="0" smtClean="0"/>
              <a:t>(11 of 11)</a:t>
            </a:r>
            <a:endParaRPr lang="en-US" sz="2000" b="0" dirty="0"/>
          </a:p>
        </p:txBody>
      </p:sp>
      <p:pic>
        <p:nvPicPr>
          <p:cNvPr id="6" name="Picture 5" descr="Step e. G u i after the text set to red. The text, use the format menu to change the appearance of this text changes is written in bold. Step f. Dialog displayed by selecting about in the file tab. The following message pops up. This is an example of using menus. The window contains an ok button at the bottom."/>
          <p:cNvPicPr>
            <a:picLocks noChangeAspect="1"/>
          </p:cNvPicPr>
          <p:nvPr/>
        </p:nvPicPr>
        <p:blipFill>
          <a:blip r:embed="rId2"/>
          <a:stretch>
            <a:fillRect/>
          </a:stretch>
        </p:blipFill>
        <p:spPr>
          <a:xfrm>
            <a:off x="802725" y="2156615"/>
            <a:ext cx="7538551" cy="2603581"/>
          </a:xfrm>
          <a:prstGeom prst="rect">
            <a:avLst/>
          </a:prstGeom>
        </p:spPr>
      </p:pic>
    </p:spTree>
    <p:extLst>
      <p:ext uri="{BB962C8B-B14F-4D97-AF65-F5344CB8AC3E}">
        <p14:creationId xmlns:p14="http://schemas.microsoft.com/office/powerpoint/2010/main" val="2950113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15.1</a:t>
            </a:r>
          </a:p>
        </p:txBody>
      </p:sp>
      <p:sp>
        <p:nvSpPr>
          <p:cNvPr id="3" name="Text Placeholder 2"/>
          <p:cNvSpPr>
            <a:spLocks noGrp="1"/>
          </p:cNvSpPr>
          <p:nvPr>
            <p:ph type="body" idx="1"/>
          </p:nvPr>
        </p:nvSpPr>
        <p:spPr/>
        <p:txBody>
          <a:bodyPr/>
          <a:lstStyle/>
          <a:p>
            <a:pPr marL="0" indent="0">
              <a:buNone/>
            </a:pPr>
            <a:r>
              <a:rPr lang="en-US" sz="2400" dirty="0">
                <a:latin typeface="+mn-lt"/>
              </a:rPr>
              <a:t>The mutual exclusion of menu items is not enforced by the </a:t>
            </a:r>
            <a:r>
              <a:rPr lang="en-US" sz="2400" dirty="0">
                <a:latin typeface="Consolas" panose="020B0609020204030204" pitchFamily="49" charset="0"/>
                <a:cs typeface="Consolas" panose="020B0609020204030204" pitchFamily="49" charset="0"/>
              </a:rPr>
              <a:t>MenuStrip</a:t>
            </a:r>
            <a:r>
              <a:rPr lang="en-US" sz="2400" dirty="0">
                <a:latin typeface="+mn-lt"/>
              </a:rPr>
              <a:t>, even when </a:t>
            </a:r>
            <a:r>
              <a:rPr lang="en-US" sz="2400" dirty="0" smtClean="0">
                <a:latin typeface="+mn-lt"/>
              </a:rPr>
              <a:t>the </a:t>
            </a:r>
            <a:r>
              <a:rPr lang="en-US" sz="2400" dirty="0" smtClean="0">
                <a:latin typeface="Consolas" panose="020B0609020204030204" pitchFamily="49" charset="0"/>
                <a:cs typeface="Consolas" panose="020B0609020204030204" pitchFamily="49" charset="0"/>
              </a:rPr>
              <a:t>Checked</a:t>
            </a:r>
            <a:r>
              <a:rPr lang="en-US" sz="2400" dirty="0" smtClean="0">
                <a:latin typeface="+mn-lt"/>
              </a:rPr>
              <a:t> </a:t>
            </a:r>
            <a:r>
              <a:rPr lang="en-US" sz="2400" dirty="0">
                <a:latin typeface="+mn-lt"/>
              </a:rPr>
              <a:t>property is </a:t>
            </a:r>
            <a:r>
              <a:rPr lang="en-US" sz="2400" dirty="0">
                <a:latin typeface="Consolas" panose="020B0609020204030204" pitchFamily="49" charset="0"/>
                <a:cs typeface="Consolas" panose="020B0609020204030204" pitchFamily="49" charset="0"/>
              </a:rPr>
              <a:t>true</a:t>
            </a:r>
            <a:r>
              <a:rPr lang="en-US" sz="2400" dirty="0">
                <a:latin typeface="+mn-lt"/>
              </a:rPr>
              <a:t>. You must program this behavior.</a:t>
            </a:r>
          </a:p>
        </p:txBody>
      </p:sp>
    </p:spTree>
    <p:extLst>
      <p:ext uri="{BB962C8B-B14F-4D97-AF65-F5344CB8AC3E}">
        <p14:creationId xmlns:p14="http://schemas.microsoft.com/office/powerpoint/2010/main" val="2333157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15.3 MonthCalendar </a:t>
            </a:r>
            <a:r>
              <a:rPr lang="en-US" dirty="0"/>
              <a:t>Control </a:t>
            </a:r>
          </a:p>
        </p:txBody>
      </p:sp>
      <p:sp>
        <p:nvSpPr>
          <p:cNvPr id="3" name="Text Placeholder 2"/>
          <p:cNvSpPr>
            <a:spLocks noGrp="1"/>
          </p:cNvSpPr>
          <p:nvPr>
            <p:ph type="body" idx="1"/>
          </p:nvPr>
        </p:nvSpPr>
        <p:spPr/>
        <p:txBody>
          <a:bodyPr/>
          <a:lstStyle/>
          <a:p>
            <a:r>
              <a:rPr lang="en-US" altLang="en-US" sz="2400" dirty="0">
                <a:latin typeface="+mn-lt"/>
              </a:rPr>
              <a:t>The </a:t>
            </a:r>
            <a:r>
              <a:rPr lang="en-US" altLang="en-US" sz="2400" dirty="0">
                <a:latin typeface="Consolas" panose="020B0609020204030204" pitchFamily="49" charset="0"/>
                <a:cs typeface="Consolas" panose="020B0609020204030204" pitchFamily="49" charset="0"/>
              </a:rPr>
              <a:t>MonthCalendar </a:t>
            </a:r>
            <a:r>
              <a:rPr lang="en-US" altLang="en-US" sz="2400" dirty="0">
                <a:latin typeface="+mn-lt"/>
              </a:rPr>
              <a:t>control </a:t>
            </a:r>
            <a:r>
              <a:rPr lang="en-US" altLang="en-US" sz="2400" dirty="0" smtClean="0">
                <a:latin typeface="+mn-lt"/>
              </a:rPr>
              <a:t>(Figure</a:t>
            </a:r>
            <a:r>
              <a:rPr lang="en-US" altLang="en-US" sz="2400" dirty="0">
                <a:latin typeface="+mn-lt"/>
              </a:rPr>
              <a:t> 15.8) displays a monthly calendar on the Form.</a:t>
            </a:r>
          </a:p>
          <a:p>
            <a:r>
              <a:rPr lang="en-US" altLang="en-US" sz="2400" dirty="0">
                <a:latin typeface="+mn-lt"/>
              </a:rPr>
              <a:t>Multiple dates can be selected by clicking dates on the calendar while holding down the </a:t>
            </a:r>
            <a:r>
              <a:rPr lang="en-US" altLang="en-US" sz="2400" b="1" dirty="0">
                <a:latin typeface="+mn-lt"/>
              </a:rPr>
              <a:t>Shift</a:t>
            </a:r>
            <a:r>
              <a:rPr lang="en-US" altLang="en-US" sz="2400" dirty="0">
                <a:latin typeface="+mn-lt"/>
              </a:rPr>
              <a:t> </a:t>
            </a:r>
            <a:r>
              <a:rPr lang="en-US" altLang="en-US" sz="2400" dirty="0" smtClean="0">
                <a:latin typeface="+mn-lt"/>
              </a:rPr>
              <a:t>key.</a:t>
            </a:r>
          </a:p>
        </p:txBody>
      </p:sp>
    </p:spTree>
    <p:extLst>
      <p:ext uri="{BB962C8B-B14F-4D97-AF65-F5344CB8AC3E}">
        <p14:creationId xmlns:p14="http://schemas.microsoft.com/office/powerpoint/2010/main" val="1257268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15.8 </a:t>
            </a:r>
            <a:r>
              <a:rPr lang="en-US" dirty="0">
                <a:latin typeface="Consolas" panose="020B0609020204030204" pitchFamily="49" charset="0"/>
                <a:cs typeface="Consolas" panose="020B0609020204030204" pitchFamily="49" charset="0"/>
              </a:rPr>
              <a:t>MonthCalendar</a:t>
            </a:r>
            <a:r>
              <a:rPr lang="en-US" dirty="0"/>
              <a:t> Control</a:t>
            </a:r>
          </a:p>
        </p:txBody>
      </p:sp>
      <p:pic>
        <p:nvPicPr>
          <p:cNvPr id="4" name="Picture 3" descr="A month calendar on the form. The month calendar contains a title bar, and a month displayed under it. The title bar has the title, month calendar, on the left, a minimize, a maximize and a close button on the right. The month displayed is June 2016, which has arrows on both sides to go to previous month or to the next month. The dates are arranged by week. The current day is outlined, and the selected day is highlighted. Under the calendar, today’s date is display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24" y="2067600"/>
            <a:ext cx="7800152" cy="2722800"/>
          </a:xfrm>
          <a:prstGeom prst="rect">
            <a:avLst/>
          </a:prstGeom>
        </p:spPr>
      </p:pic>
    </p:spTree>
    <p:extLst>
      <p:ext uri="{BB962C8B-B14F-4D97-AF65-F5344CB8AC3E}">
        <p14:creationId xmlns:p14="http://schemas.microsoft.com/office/powerpoint/2010/main" val="3005815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15.9 </a:t>
            </a:r>
            <a:r>
              <a:rPr lang="en-US" dirty="0">
                <a:latin typeface="Consolas" panose="020B0609020204030204" pitchFamily="49" charset="0"/>
                <a:cs typeface="Consolas" panose="020B0609020204030204" pitchFamily="49" charset="0"/>
              </a:rPr>
              <a:t>MonthCalendar</a:t>
            </a:r>
            <a:r>
              <a:rPr lang="en-US" dirty="0"/>
              <a:t> Properties and an </a:t>
            </a:r>
            <a:r>
              <a:rPr lang="en-US" dirty="0" smtClean="0"/>
              <a:t>Event</a:t>
            </a:r>
            <a:r>
              <a:rPr lang="en-US" sz="3000" dirty="0"/>
              <a:t> </a:t>
            </a:r>
            <a:r>
              <a:rPr lang="en-US" sz="2000" b="0" dirty="0" smtClean="0"/>
              <a:t>(1 of 2)</a:t>
            </a:r>
            <a:endParaRPr lang="en-US" sz="2000" b="0" dirty="0"/>
          </a:p>
        </p:txBody>
      </p:sp>
      <p:sp>
        <p:nvSpPr>
          <p:cNvPr id="3" name="Text Placeholder 2"/>
          <p:cNvSpPr>
            <a:spLocks noGrp="1"/>
          </p:cNvSpPr>
          <p:nvPr>
            <p:ph type="body" idx="1"/>
          </p:nvPr>
        </p:nvSpPr>
        <p:spPr/>
        <p:txBody>
          <a:bodyPr/>
          <a:lstStyle/>
          <a:p>
            <a:pPr marL="0" indent="0">
              <a:buNone/>
            </a:pPr>
            <a:r>
              <a:rPr lang="en-US" sz="2400" b="1" dirty="0">
                <a:latin typeface="Consolas" panose="020B0609020204030204" pitchFamily="49" charset="0"/>
                <a:cs typeface="Consolas" panose="020B0609020204030204" pitchFamily="49" charset="0"/>
              </a:rPr>
              <a:t>MonthCalendar</a:t>
            </a:r>
            <a:r>
              <a:rPr lang="en-US" sz="2400" b="1" dirty="0">
                <a:latin typeface="+mn-lt"/>
              </a:rPr>
              <a:t> Properties</a:t>
            </a:r>
          </a:p>
        </p:txBody>
      </p:sp>
      <p:graphicFrame>
        <p:nvGraphicFramePr>
          <p:cNvPr id="4" name="Table 3"/>
          <p:cNvGraphicFramePr>
            <a:graphicFrameLocks noGrp="1"/>
          </p:cNvGraphicFramePr>
          <p:nvPr>
            <p:extLst>
              <p:ext uri="{D42A27DB-BD31-4B8C-83A1-F6EECF244321}">
                <p14:modId xmlns:p14="http://schemas.microsoft.com/office/powerpoint/2010/main" val="2078035027"/>
              </p:ext>
            </p:extLst>
          </p:nvPr>
        </p:nvGraphicFramePr>
        <p:xfrm>
          <a:off x="457200" y="2341355"/>
          <a:ext cx="8229600" cy="3749040"/>
        </p:xfrm>
        <a:graphic>
          <a:graphicData uri="http://schemas.openxmlformats.org/drawingml/2006/table">
            <a:tbl>
              <a:tblPr firstRow="1" bandRow="1">
                <a:tableStyleId>{40F9630F-82C1-40B7-BC3A-925EFCFF5E92}</a:tableStyleId>
              </a:tblPr>
              <a:tblGrid>
                <a:gridCol w="2518012">
                  <a:extLst>
                    <a:ext uri="{9D8B030D-6E8A-4147-A177-3AD203B41FA5}">
                      <a16:colId xmlns:a16="http://schemas.microsoft.com/office/drawing/2014/main" val="3275451970"/>
                    </a:ext>
                  </a:extLst>
                </a:gridCol>
                <a:gridCol w="5711588">
                  <a:extLst>
                    <a:ext uri="{9D8B030D-6E8A-4147-A177-3AD203B41FA5}">
                      <a16:colId xmlns:a16="http://schemas.microsoft.com/office/drawing/2014/main" val="2091630759"/>
                    </a:ext>
                  </a:extLst>
                </a:gridCol>
              </a:tblGrid>
              <a:tr h="0">
                <a:tc>
                  <a:txBody>
                    <a:bodyPr/>
                    <a:lstStyle/>
                    <a:p>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MonthCalendar </a:t>
                      </a:r>
                      <a:r>
                        <a:rPr lang="en-US" sz="1600" b="1" i="0" u="none" strike="noStrike" cap="none" baseline="0" dirty="0" smtClean="0">
                          <a:solidFill>
                            <a:schemeClr val="dk1"/>
                          </a:solidFill>
                          <a:latin typeface="+mn-lt"/>
                          <a:ea typeface="Arial"/>
                          <a:cs typeface="Arial"/>
                          <a:sym typeface="Arial"/>
                        </a:rPr>
                        <a:t>properties and an event</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639771"/>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FirstDayOfWeek</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Sets which day of the week is the first displayed for each week in the calendar.</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859183"/>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MaxDate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last date that can be selected.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045856"/>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MaxSelectionCount</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maximum number of dates that can be selected at once.</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7836432"/>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MinDate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first date that can be selected.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1171059"/>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MonthlyBoldedDates</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An array of dates that will be displayed in bold in the calendar.</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4750985"/>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SelectionEnd</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last of the dates selected by the user.</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6079862"/>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SelectionRange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dates selected by the user.</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0636815"/>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SelectionStart</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first of the dates selected by the user.</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8091919"/>
                  </a:ext>
                </a:extLst>
              </a:tr>
            </a:tbl>
          </a:graphicData>
        </a:graphic>
      </p:graphicFrame>
    </p:spTree>
    <p:extLst>
      <p:ext uri="{BB962C8B-B14F-4D97-AF65-F5344CB8AC3E}">
        <p14:creationId xmlns:p14="http://schemas.microsoft.com/office/powerpoint/2010/main" val="2106558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Outline </a:t>
            </a:r>
            <a:r>
              <a:rPr lang="en-US" sz="2000" b="0" dirty="0" smtClean="0"/>
              <a:t>(2 of 2)</a:t>
            </a:r>
            <a:endParaRPr lang="en-US" sz="2000" b="0" dirty="0"/>
          </a:p>
        </p:txBody>
      </p:sp>
      <p:sp>
        <p:nvSpPr>
          <p:cNvPr id="8" name="Text Placeholder 7"/>
          <p:cNvSpPr>
            <a:spLocks noGrp="1"/>
          </p:cNvSpPr>
          <p:nvPr>
            <p:ph type="body" idx="1"/>
          </p:nvPr>
        </p:nvSpPr>
        <p:spPr/>
        <p:txBody>
          <a:bodyPr/>
          <a:lstStyle/>
          <a:p>
            <a:pPr marL="0" indent="0">
              <a:buNone/>
            </a:pPr>
            <a:r>
              <a:rPr lang="en-US" sz="2200" b="1" dirty="0" smtClean="0">
                <a:solidFill>
                  <a:schemeClr val="tx2"/>
                </a:solidFill>
                <a:latin typeface="+mn-lt"/>
              </a:rPr>
              <a:t>15.10</a:t>
            </a:r>
            <a:r>
              <a:rPr lang="en-US" sz="2200" b="1" dirty="0" smtClean="0">
                <a:latin typeface="+mn-lt"/>
              </a:rPr>
              <a:t> </a:t>
            </a:r>
            <a:r>
              <a:rPr lang="en-US" sz="2200" dirty="0">
                <a:latin typeface="Consolas" panose="020B0609020204030204" pitchFamily="49" charset="0"/>
                <a:cs typeface="Consolas" panose="020B0609020204030204" pitchFamily="49" charset="0"/>
              </a:rPr>
              <a:t>ListView</a:t>
            </a:r>
            <a:r>
              <a:rPr lang="en-US" sz="2200" dirty="0">
                <a:latin typeface="+mn-lt"/>
              </a:rPr>
              <a:t> Control</a:t>
            </a:r>
          </a:p>
          <a:p>
            <a:pPr marL="0" indent="0">
              <a:buNone/>
            </a:pPr>
            <a:r>
              <a:rPr lang="en-US" sz="2200" b="1" dirty="0">
                <a:solidFill>
                  <a:schemeClr val="tx2"/>
                </a:solidFill>
                <a:latin typeface="+mn-lt"/>
              </a:rPr>
              <a:t>15.11</a:t>
            </a:r>
            <a:r>
              <a:rPr lang="en-US" sz="2200" b="1" dirty="0">
                <a:latin typeface="+mn-lt"/>
              </a:rPr>
              <a:t> </a:t>
            </a:r>
            <a:r>
              <a:rPr lang="en-US" sz="2200" dirty="0">
                <a:latin typeface="Consolas" panose="020B0609020204030204" pitchFamily="49" charset="0"/>
                <a:cs typeface="Consolas" panose="020B0609020204030204" pitchFamily="49" charset="0"/>
              </a:rPr>
              <a:t>TabControl</a:t>
            </a:r>
            <a:r>
              <a:rPr lang="en-US" sz="2200" dirty="0">
                <a:latin typeface="+mn-lt"/>
              </a:rPr>
              <a:t> Control</a:t>
            </a:r>
          </a:p>
          <a:p>
            <a:pPr marL="0" indent="0">
              <a:buNone/>
            </a:pPr>
            <a:r>
              <a:rPr lang="fr-FR" sz="2200" b="1" dirty="0">
                <a:solidFill>
                  <a:schemeClr val="tx2"/>
                </a:solidFill>
                <a:latin typeface="+mn-lt"/>
              </a:rPr>
              <a:t>15.12</a:t>
            </a:r>
            <a:r>
              <a:rPr lang="fr-FR" sz="2200" b="1" dirty="0">
                <a:latin typeface="+mn-lt"/>
              </a:rPr>
              <a:t> </a:t>
            </a:r>
            <a:r>
              <a:rPr lang="fr-FR" sz="2200" dirty="0">
                <a:latin typeface="+mn-lt"/>
              </a:rPr>
              <a:t>Multiple Document Interface (</a:t>
            </a:r>
            <a:r>
              <a:rPr lang="fr-FR" sz="2200" dirty="0" smtClean="0">
                <a:latin typeface="+mn-lt"/>
              </a:rPr>
              <a:t>M</a:t>
            </a:r>
            <a:r>
              <a:rPr lang="fr-FR" sz="100" dirty="0" smtClean="0">
                <a:latin typeface="+mn-lt"/>
              </a:rPr>
              <a:t> </a:t>
            </a:r>
            <a:r>
              <a:rPr lang="fr-FR" sz="2200" dirty="0" smtClean="0">
                <a:latin typeface="+mn-lt"/>
              </a:rPr>
              <a:t>D</a:t>
            </a:r>
            <a:r>
              <a:rPr lang="fr-FR" sz="100" dirty="0" smtClean="0">
                <a:latin typeface="+mn-lt"/>
              </a:rPr>
              <a:t> </a:t>
            </a:r>
            <a:r>
              <a:rPr lang="fr-FR" sz="2200" dirty="0" smtClean="0">
                <a:latin typeface="+mn-lt"/>
              </a:rPr>
              <a:t>I) </a:t>
            </a:r>
            <a:r>
              <a:rPr lang="en-US" sz="2200" dirty="0" smtClean="0">
                <a:latin typeface="+mn-lt"/>
              </a:rPr>
              <a:t>Windows</a:t>
            </a:r>
            <a:endParaRPr lang="en-US" sz="2200" dirty="0">
              <a:latin typeface="+mn-lt"/>
            </a:endParaRPr>
          </a:p>
          <a:p>
            <a:pPr marL="0" indent="0">
              <a:buNone/>
            </a:pPr>
            <a:r>
              <a:rPr lang="en-US" sz="2200" b="1" dirty="0">
                <a:solidFill>
                  <a:schemeClr val="tx2"/>
                </a:solidFill>
                <a:latin typeface="+mn-lt"/>
              </a:rPr>
              <a:t>15.13</a:t>
            </a:r>
            <a:r>
              <a:rPr lang="en-US" sz="2200" b="1" dirty="0">
                <a:latin typeface="+mn-lt"/>
              </a:rPr>
              <a:t> </a:t>
            </a:r>
            <a:r>
              <a:rPr lang="en-US" sz="2200" dirty="0">
                <a:latin typeface="+mn-lt"/>
              </a:rPr>
              <a:t>Visual Inheritance</a:t>
            </a:r>
          </a:p>
          <a:p>
            <a:pPr marL="0" indent="0">
              <a:buNone/>
            </a:pPr>
            <a:r>
              <a:rPr lang="en-US" sz="2200" b="1" dirty="0">
                <a:solidFill>
                  <a:schemeClr val="tx2"/>
                </a:solidFill>
                <a:latin typeface="+mn-lt"/>
              </a:rPr>
              <a:t>15.14</a:t>
            </a:r>
            <a:r>
              <a:rPr lang="en-US" sz="2200" b="1" dirty="0">
                <a:latin typeface="+mn-lt"/>
              </a:rPr>
              <a:t> </a:t>
            </a:r>
            <a:r>
              <a:rPr lang="en-US" sz="2200" dirty="0">
                <a:latin typeface="+mn-lt"/>
              </a:rPr>
              <a:t>User-Defined Controls</a:t>
            </a:r>
          </a:p>
          <a:p>
            <a:pPr marL="0" indent="0">
              <a:buNone/>
            </a:pPr>
            <a:r>
              <a:rPr lang="en-US" sz="2200" b="1" dirty="0">
                <a:solidFill>
                  <a:schemeClr val="tx2"/>
                </a:solidFill>
                <a:latin typeface="+mn-lt"/>
              </a:rPr>
              <a:t>15.15</a:t>
            </a:r>
            <a:r>
              <a:rPr lang="en-US" sz="2200" b="1" dirty="0">
                <a:latin typeface="+mn-lt"/>
              </a:rPr>
              <a:t> </a:t>
            </a:r>
            <a:r>
              <a:rPr lang="en-US" sz="2200" dirty="0" smtClean="0">
                <a:latin typeface="+mn-lt"/>
              </a:rPr>
              <a:t>Wrap-Up</a:t>
            </a:r>
            <a:endParaRPr lang="en-US" sz="2200" dirty="0">
              <a:latin typeface="+mn-lt"/>
            </a:endParaRPr>
          </a:p>
        </p:txBody>
      </p:sp>
    </p:spTree>
    <p:extLst>
      <p:ext uri="{BB962C8B-B14F-4D97-AF65-F5344CB8AC3E}">
        <p14:creationId xmlns:p14="http://schemas.microsoft.com/office/powerpoint/2010/main" val="18204988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15.9 </a:t>
            </a:r>
            <a:r>
              <a:rPr lang="en-US" dirty="0">
                <a:latin typeface="Consolas" panose="020B0609020204030204" pitchFamily="49" charset="0"/>
                <a:cs typeface="Consolas" panose="020B0609020204030204" pitchFamily="49" charset="0"/>
              </a:rPr>
              <a:t>MonthCalendar</a:t>
            </a:r>
            <a:r>
              <a:rPr lang="en-US" dirty="0"/>
              <a:t> Properties and an Event</a:t>
            </a:r>
            <a:r>
              <a:rPr lang="en-US" sz="3000" dirty="0"/>
              <a:t> </a:t>
            </a:r>
            <a:r>
              <a:rPr lang="en-US" sz="2000" b="0" dirty="0" smtClean="0"/>
              <a:t>(2 </a:t>
            </a:r>
            <a:r>
              <a:rPr lang="en-US" sz="2000" b="0" dirty="0"/>
              <a:t>of 2)</a:t>
            </a:r>
          </a:p>
        </p:txBody>
      </p:sp>
      <p:sp>
        <p:nvSpPr>
          <p:cNvPr id="3" name="Text Placeholder 2"/>
          <p:cNvSpPr>
            <a:spLocks noGrp="1"/>
          </p:cNvSpPr>
          <p:nvPr>
            <p:ph type="body" idx="1"/>
          </p:nvPr>
        </p:nvSpPr>
        <p:spPr/>
        <p:txBody>
          <a:bodyPr/>
          <a:lstStyle/>
          <a:p>
            <a:pPr marL="0" indent="0">
              <a:buNone/>
            </a:pPr>
            <a:r>
              <a:rPr lang="en-US" sz="2400" b="1" dirty="0">
                <a:latin typeface="+mn-lt"/>
              </a:rPr>
              <a:t>Common </a:t>
            </a:r>
            <a:r>
              <a:rPr lang="en-US" sz="2400" b="1" dirty="0">
                <a:latin typeface="Consolas" panose="020B0609020204030204" pitchFamily="49" charset="0"/>
                <a:cs typeface="Consolas" panose="020B0609020204030204" pitchFamily="49" charset="0"/>
              </a:rPr>
              <a:t>MonthCalendar</a:t>
            </a:r>
            <a:r>
              <a:rPr lang="en-US" sz="2400" b="1" dirty="0">
                <a:latin typeface="+mn-lt"/>
              </a:rPr>
              <a:t> Event</a:t>
            </a:r>
          </a:p>
        </p:txBody>
      </p:sp>
      <p:graphicFrame>
        <p:nvGraphicFramePr>
          <p:cNvPr id="4" name="Table 3"/>
          <p:cNvGraphicFramePr>
            <a:graphicFrameLocks noGrp="1"/>
          </p:cNvGraphicFramePr>
          <p:nvPr>
            <p:extLst>
              <p:ext uri="{D42A27DB-BD31-4B8C-83A1-F6EECF244321}">
                <p14:modId xmlns:p14="http://schemas.microsoft.com/office/powerpoint/2010/main" val="24823869"/>
              </p:ext>
            </p:extLst>
          </p:nvPr>
        </p:nvGraphicFramePr>
        <p:xfrm>
          <a:off x="457200" y="2418080"/>
          <a:ext cx="8229600" cy="1280160"/>
        </p:xfrm>
        <a:graphic>
          <a:graphicData uri="http://schemas.openxmlformats.org/drawingml/2006/table">
            <a:tbl>
              <a:tblPr firstRow="1" bandRow="1">
                <a:tableStyleId>{40F9630F-82C1-40B7-BC3A-925EFCFF5E92}</a:tableStyleId>
              </a:tblPr>
              <a:tblGrid>
                <a:gridCol w="3139440">
                  <a:extLst>
                    <a:ext uri="{9D8B030D-6E8A-4147-A177-3AD203B41FA5}">
                      <a16:colId xmlns:a16="http://schemas.microsoft.com/office/drawing/2014/main" val="3276004857"/>
                    </a:ext>
                  </a:extLst>
                </a:gridCol>
                <a:gridCol w="5090160">
                  <a:extLst>
                    <a:ext uri="{9D8B030D-6E8A-4147-A177-3AD203B41FA5}">
                      <a16:colId xmlns:a16="http://schemas.microsoft.com/office/drawing/2014/main" val="3760528640"/>
                    </a:ext>
                  </a:extLst>
                </a:gridCol>
              </a:tblGrid>
              <a:tr h="0">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MonthCalendar</a:t>
                      </a:r>
                      <a:r>
                        <a:rPr lang="en-US" sz="1800" b="1" i="0" u="none" strike="noStrike" cap="none" baseline="0" dirty="0" smtClean="0">
                          <a:solidFill>
                            <a:schemeClr val="dk1"/>
                          </a:solidFill>
                          <a:latin typeface="+mn-lt"/>
                          <a:ea typeface="Arial"/>
                          <a:cs typeface="Arial"/>
                          <a:sym typeface="Arial"/>
                        </a:rPr>
                        <a:t> properties and an 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7820166"/>
                  </a:ext>
                </a:extLst>
              </a:tr>
              <a:tr h="0">
                <a:tc>
                  <a:txBody>
                    <a:bodyPr/>
                    <a:lstStyle/>
                    <a:p>
                      <a:r>
                        <a:rPr lang="en-US" sz="1800" b="0" i="0" u="none" strike="noStrike" cap="none" baseline="0" dirty="0" smtClean="0">
                          <a:solidFill>
                            <a:schemeClr val="dk1"/>
                          </a:solidFill>
                          <a:latin typeface="+mn-lt"/>
                          <a:ea typeface="Arial"/>
                          <a:cs typeface="Arial"/>
                          <a:sym typeface="Arial"/>
                        </a:rPr>
                        <a:t>DateChanged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Generated when a date is selected in the calendar.</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566970"/>
                  </a:ext>
                </a:extLst>
              </a:tr>
            </a:tbl>
          </a:graphicData>
        </a:graphic>
      </p:graphicFrame>
    </p:spTree>
    <p:extLst>
      <p:ext uri="{BB962C8B-B14F-4D97-AF65-F5344CB8AC3E}">
        <p14:creationId xmlns:p14="http://schemas.microsoft.com/office/powerpoint/2010/main" val="1699486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15.4 DateTimePicker Control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The </a:t>
            </a:r>
            <a:r>
              <a:rPr lang="en-US" altLang="en-US" sz="2400" dirty="0">
                <a:latin typeface="Consolas" panose="020B0609020204030204" pitchFamily="49" charset="0"/>
                <a:cs typeface="Consolas" panose="020B0609020204030204" pitchFamily="49" charset="0"/>
              </a:rPr>
              <a:t>DateTimePicker</a:t>
            </a:r>
            <a:r>
              <a:rPr lang="en-US" altLang="en-US" sz="2400" dirty="0">
                <a:latin typeface="+mn-lt"/>
              </a:rPr>
              <a:t> control displays a calendar when a down arrow is selected.</a:t>
            </a:r>
          </a:p>
          <a:p>
            <a:r>
              <a:rPr lang="en-US" altLang="en-US" sz="2400" dirty="0">
                <a:latin typeface="+mn-lt"/>
              </a:rPr>
              <a:t>The </a:t>
            </a:r>
            <a:r>
              <a:rPr lang="en-US" altLang="en-US" sz="2400" dirty="0">
                <a:latin typeface="Consolas" panose="020B0609020204030204" pitchFamily="49" charset="0"/>
                <a:cs typeface="Consolas" panose="020B0609020204030204" pitchFamily="49" charset="0"/>
              </a:rPr>
              <a:t>DateTimePicker</a:t>
            </a:r>
            <a:r>
              <a:rPr lang="en-US" altLang="en-US" sz="2400" dirty="0">
                <a:latin typeface="+mn-lt"/>
              </a:rPr>
              <a:t> can be used to retrieve date and time information from the user.</a:t>
            </a:r>
          </a:p>
        </p:txBody>
      </p:sp>
    </p:spTree>
    <p:extLst>
      <p:ext uri="{BB962C8B-B14F-4D97-AF65-F5344CB8AC3E}">
        <p14:creationId xmlns:p14="http://schemas.microsoft.com/office/powerpoint/2010/main" val="2970033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15.10 </a:t>
            </a:r>
            <a:r>
              <a:rPr lang="en-US" dirty="0" smtClean="0">
                <a:latin typeface="Consolas" panose="020B0609020204030204" pitchFamily="49" charset="0"/>
                <a:cs typeface="Consolas" panose="020B0609020204030204" pitchFamily="49" charset="0"/>
              </a:rPr>
              <a:t>DateTimePicker</a:t>
            </a:r>
            <a:r>
              <a:rPr lang="en-US" dirty="0" smtClean="0"/>
              <a:t> </a:t>
            </a:r>
            <a:r>
              <a:rPr lang="en-US" dirty="0"/>
              <a:t>Properties and an </a:t>
            </a:r>
            <a:r>
              <a:rPr lang="en-US" dirty="0" smtClean="0"/>
              <a:t>Event</a:t>
            </a:r>
            <a:r>
              <a:rPr lang="en-US" sz="3000" dirty="0" smtClean="0"/>
              <a:t> </a:t>
            </a:r>
            <a:r>
              <a:rPr lang="en-US" sz="2000" b="0" dirty="0" smtClean="0"/>
              <a:t>(1 of 2)</a:t>
            </a:r>
            <a:endParaRPr lang="en-US" sz="2000" b="0" dirty="0"/>
          </a:p>
        </p:txBody>
      </p:sp>
      <p:sp>
        <p:nvSpPr>
          <p:cNvPr id="3" name="Text Placeholder 2"/>
          <p:cNvSpPr>
            <a:spLocks noGrp="1"/>
          </p:cNvSpPr>
          <p:nvPr>
            <p:ph type="body" idx="1"/>
          </p:nvPr>
        </p:nvSpPr>
        <p:spPr/>
        <p:txBody>
          <a:bodyPr/>
          <a:lstStyle/>
          <a:p>
            <a:pPr marL="0" indent="0">
              <a:buNone/>
            </a:pPr>
            <a:r>
              <a:rPr lang="en-US" sz="2400" b="1" dirty="0">
                <a:latin typeface="Consolas" panose="020B0609020204030204" pitchFamily="49" charset="0"/>
                <a:cs typeface="Consolas" panose="020B0609020204030204" pitchFamily="49" charset="0"/>
              </a:rPr>
              <a:t>DateTimePicker</a:t>
            </a:r>
            <a:r>
              <a:rPr lang="en-US" sz="2400" b="1" dirty="0">
                <a:latin typeface="+mn-lt"/>
              </a:rPr>
              <a:t> Properties</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469687467"/>
              </p:ext>
            </p:extLst>
          </p:nvPr>
        </p:nvGraphicFramePr>
        <p:xfrm>
          <a:off x="441960" y="2375432"/>
          <a:ext cx="8229600" cy="3657600"/>
        </p:xfrm>
        <a:graphic>
          <a:graphicData uri="http://schemas.openxmlformats.org/drawingml/2006/table">
            <a:tbl>
              <a:tblPr firstRow="1" bandRow="1">
                <a:tableStyleId>{40F9630F-82C1-40B7-BC3A-925EFCFF5E92}</a:tableStyleId>
              </a:tblPr>
              <a:tblGrid>
                <a:gridCol w="2819400">
                  <a:extLst>
                    <a:ext uri="{9D8B030D-6E8A-4147-A177-3AD203B41FA5}">
                      <a16:colId xmlns:a16="http://schemas.microsoft.com/office/drawing/2014/main" val="2258563915"/>
                    </a:ext>
                  </a:extLst>
                </a:gridCol>
                <a:gridCol w="5410200">
                  <a:extLst>
                    <a:ext uri="{9D8B030D-6E8A-4147-A177-3AD203B41FA5}">
                      <a16:colId xmlns:a16="http://schemas.microsoft.com/office/drawing/2014/main" val="130503319"/>
                    </a:ext>
                  </a:extLst>
                </a:gridCol>
              </a:tblGrid>
              <a:tr h="0">
                <a:tc>
                  <a:txBody>
                    <a:bodyPr/>
                    <a:lstStyle/>
                    <a:p>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DateTimePicker </a:t>
                      </a:r>
                      <a:r>
                        <a:rPr lang="en-US" sz="1600" b="1" i="0" u="none" strike="noStrike" cap="none" baseline="0" dirty="0" smtClean="0">
                          <a:solidFill>
                            <a:schemeClr val="dk1"/>
                          </a:solidFill>
                          <a:latin typeface="+mn-lt"/>
                          <a:ea typeface="Arial"/>
                          <a:cs typeface="Arial"/>
                          <a:sym typeface="Arial"/>
                        </a:rPr>
                        <a:t>properties and an event</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1500474"/>
                  </a:ext>
                </a:extLst>
              </a:tr>
              <a:tr h="0">
                <a:tc>
                  <a:txBody>
                    <a:bodyPr/>
                    <a:lstStyle/>
                    <a:p>
                      <a:r>
                        <a:rPr lang="en-US" sz="1600" b="0" i="0" u="none" strike="noStrike" cap="none" baseline="0" dirty="0" smtClean="0">
                          <a:solidFill>
                            <a:schemeClr val="dk1"/>
                          </a:solidFill>
                          <a:latin typeface="+mn-lt"/>
                          <a:ea typeface="Arial"/>
                          <a:cs typeface="Arial"/>
                          <a:sym typeface="Arial"/>
                        </a:rPr>
                        <a:t>CalendarForeColor</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Sets the text color for the calendar.</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1322239"/>
                  </a:ext>
                </a:extLst>
              </a:tr>
              <a:tr h="0">
                <a:tc>
                  <a:txBody>
                    <a:bodyPr/>
                    <a:lstStyle/>
                    <a:p>
                      <a:r>
                        <a:rPr lang="en-US" sz="1600" b="0" i="0" u="none" strike="noStrike" cap="none" baseline="0" dirty="0" smtClean="0">
                          <a:solidFill>
                            <a:schemeClr val="dk1"/>
                          </a:solidFill>
                          <a:latin typeface="+mn-lt"/>
                          <a:ea typeface="Arial"/>
                          <a:cs typeface="Arial"/>
                          <a:sym typeface="Arial"/>
                        </a:rPr>
                        <a:t>CalendarMonthBackground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Sets the calendar’s background color.</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6691895"/>
                  </a:ext>
                </a:extLst>
              </a:tr>
              <a:tr h="0">
                <a:tc>
                  <a:txBody>
                    <a:bodyPr/>
                    <a:lstStyle/>
                    <a:p>
                      <a:r>
                        <a:rPr lang="en-US" sz="1600" b="0" i="0" u="none" strike="noStrike" cap="none" baseline="0" dirty="0" smtClean="0">
                          <a:solidFill>
                            <a:schemeClr val="dk1"/>
                          </a:solidFill>
                          <a:latin typeface="+mn-lt"/>
                          <a:ea typeface="Arial"/>
                          <a:cs typeface="Arial"/>
                          <a:sym typeface="Arial"/>
                        </a:rPr>
                        <a:t>CustomFormat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Sets the custom format string for the date and/or time displayed in the control.</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377143"/>
                  </a:ext>
                </a:extLst>
              </a:tr>
              <a:tr h="0">
                <a:tc>
                  <a:txBody>
                    <a:bodyPr/>
                    <a:lstStyle/>
                    <a:p>
                      <a:r>
                        <a:rPr lang="en-US" sz="1600" b="0" i="0" u="none" strike="noStrike" cap="none" baseline="0" dirty="0" smtClean="0">
                          <a:solidFill>
                            <a:schemeClr val="dk1"/>
                          </a:solidFill>
                          <a:latin typeface="+mn-lt"/>
                          <a:ea typeface="Arial"/>
                          <a:cs typeface="Arial"/>
                          <a:sym typeface="Arial"/>
                        </a:rPr>
                        <a:t>Format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Sets the format of the date and/or time used for the date and/or time displayed in the control.</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1962137"/>
                  </a:ext>
                </a:extLst>
              </a:tr>
              <a:tr h="0">
                <a:tc>
                  <a:txBody>
                    <a:bodyPr/>
                    <a:lstStyle/>
                    <a:p>
                      <a:r>
                        <a:rPr lang="en-US" sz="1600" b="0" i="0" u="none" strike="noStrike" cap="none" baseline="0" dirty="0" smtClean="0">
                          <a:solidFill>
                            <a:schemeClr val="dk1"/>
                          </a:solidFill>
                          <a:latin typeface="+mn-lt"/>
                          <a:ea typeface="Arial"/>
                          <a:cs typeface="Arial"/>
                          <a:sym typeface="Arial"/>
                        </a:rPr>
                        <a:t>MaxDate</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maximum date and time that can be selected.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6106816"/>
                  </a:ext>
                </a:extLst>
              </a:tr>
              <a:tr h="0">
                <a:tc>
                  <a:txBody>
                    <a:bodyPr/>
                    <a:lstStyle/>
                    <a:p>
                      <a:r>
                        <a:rPr lang="en-US" sz="1600" b="0" i="0" u="none" strike="noStrike" cap="none" baseline="0" dirty="0" smtClean="0">
                          <a:solidFill>
                            <a:schemeClr val="dk1"/>
                          </a:solidFill>
                          <a:latin typeface="+mn-lt"/>
                          <a:ea typeface="Arial"/>
                          <a:cs typeface="Arial"/>
                          <a:sym typeface="Arial"/>
                        </a:rPr>
                        <a:t>MinDate</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minimum date and time that can be selected.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8167583"/>
                  </a:ext>
                </a:extLst>
              </a:tr>
              <a:tr h="0">
                <a:tc>
                  <a:txBody>
                    <a:bodyPr/>
                    <a:lstStyle/>
                    <a:p>
                      <a:r>
                        <a:rPr lang="en-US" sz="1600" b="0" i="0" u="none" strike="noStrike" cap="none" baseline="0" dirty="0" smtClean="0">
                          <a:solidFill>
                            <a:schemeClr val="dk1"/>
                          </a:solidFill>
                          <a:latin typeface="+mn-lt"/>
                          <a:ea typeface="Arial"/>
                          <a:cs typeface="Arial"/>
                          <a:sym typeface="Arial"/>
                        </a:rPr>
                        <a:t>ShowCheckBox</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Indicates if a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CheckBox</a:t>
                      </a:r>
                      <a:r>
                        <a:rPr lang="en-US" sz="1600" b="0" i="0" u="none" strike="noStrike" cap="none" baseline="0" dirty="0" smtClean="0">
                          <a:solidFill>
                            <a:schemeClr val="dk1"/>
                          </a:solidFill>
                          <a:latin typeface="+mn-lt"/>
                          <a:ea typeface="Arial"/>
                          <a:cs typeface="Arial"/>
                          <a:sym typeface="Arial"/>
                        </a:rPr>
                        <a:t> should be displayed to the left of the selected date and time.</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476549"/>
                  </a:ext>
                </a:extLst>
              </a:tr>
            </a:tbl>
          </a:graphicData>
        </a:graphic>
      </p:graphicFrame>
    </p:spTree>
    <p:extLst>
      <p:ext uri="{BB962C8B-B14F-4D97-AF65-F5344CB8AC3E}">
        <p14:creationId xmlns:p14="http://schemas.microsoft.com/office/powerpoint/2010/main" val="3505786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15.10 </a:t>
            </a:r>
            <a:r>
              <a:rPr lang="en-US" dirty="0">
                <a:latin typeface="Consolas" panose="020B0609020204030204" pitchFamily="49" charset="0"/>
                <a:cs typeface="Consolas" panose="020B0609020204030204" pitchFamily="49" charset="0"/>
              </a:rPr>
              <a:t>DateTimePicker</a:t>
            </a:r>
            <a:r>
              <a:rPr lang="en-US" dirty="0"/>
              <a:t> Properties and an Event</a:t>
            </a:r>
            <a:r>
              <a:rPr lang="en-US" sz="3000" dirty="0"/>
              <a:t> </a:t>
            </a:r>
            <a:r>
              <a:rPr lang="en-US" sz="2000" b="0" dirty="0" smtClean="0"/>
              <a:t>(2 </a:t>
            </a:r>
            <a:r>
              <a:rPr lang="en-US" sz="2000" b="0" dirty="0"/>
              <a:t>of 2)</a:t>
            </a:r>
          </a:p>
        </p:txBody>
      </p:sp>
      <p:graphicFrame>
        <p:nvGraphicFramePr>
          <p:cNvPr id="4" name="Table 3"/>
          <p:cNvGraphicFramePr>
            <a:graphicFrameLocks noGrp="1"/>
          </p:cNvGraphicFramePr>
          <p:nvPr>
            <p:extLst>
              <p:ext uri="{D42A27DB-BD31-4B8C-83A1-F6EECF244321}">
                <p14:modId xmlns:p14="http://schemas.microsoft.com/office/powerpoint/2010/main" val="1597829230"/>
              </p:ext>
            </p:extLst>
          </p:nvPr>
        </p:nvGraphicFramePr>
        <p:xfrm>
          <a:off x="457200" y="1747361"/>
          <a:ext cx="8229600" cy="2194560"/>
        </p:xfrm>
        <a:graphic>
          <a:graphicData uri="http://schemas.openxmlformats.org/drawingml/2006/table">
            <a:tbl>
              <a:tblPr firstRow="1" bandRow="1">
                <a:tableStyleId>{40F9630F-82C1-40B7-BC3A-925EFCFF5E92}</a:tableStyleId>
              </a:tblPr>
              <a:tblGrid>
                <a:gridCol w="2859206">
                  <a:extLst>
                    <a:ext uri="{9D8B030D-6E8A-4147-A177-3AD203B41FA5}">
                      <a16:colId xmlns:a16="http://schemas.microsoft.com/office/drawing/2014/main" val="2316656051"/>
                    </a:ext>
                  </a:extLst>
                </a:gridCol>
                <a:gridCol w="5370394">
                  <a:extLst>
                    <a:ext uri="{9D8B030D-6E8A-4147-A177-3AD203B41FA5}">
                      <a16:colId xmlns:a16="http://schemas.microsoft.com/office/drawing/2014/main" val="3047319895"/>
                    </a:ext>
                  </a:extLst>
                </a:gridCol>
              </a:tblGrid>
              <a:tr h="126955">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DateTimePicker </a:t>
                      </a:r>
                      <a:r>
                        <a:rPr lang="en-US" sz="1800" b="1" i="0" u="none" strike="noStrike" cap="none" baseline="0" dirty="0" smtClean="0">
                          <a:solidFill>
                            <a:schemeClr val="dk1"/>
                          </a:solidFill>
                          <a:latin typeface="+mn-lt"/>
                          <a:ea typeface="Arial"/>
                          <a:cs typeface="Arial"/>
                          <a:sym typeface="Arial"/>
                        </a:rPr>
                        <a:t>properties and an 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551194"/>
                  </a:ext>
                </a:extLst>
              </a:tr>
              <a:tr h="235773">
                <a:tc>
                  <a:txBody>
                    <a:bodyPr/>
                    <a:lstStyle/>
                    <a:p>
                      <a:r>
                        <a:rPr lang="en-US" sz="1800" b="0" i="0" u="none" strike="noStrike" cap="none" baseline="0" dirty="0" smtClean="0">
                          <a:solidFill>
                            <a:schemeClr val="dk1"/>
                          </a:solidFill>
                          <a:latin typeface="+mn-lt"/>
                          <a:ea typeface="Arial"/>
                          <a:cs typeface="Arial"/>
                          <a:sym typeface="Arial"/>
                        </a:rPr>
                        <a:t>ShowUpDown</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Indicates whether the control displays up and down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Buttons</a:t>
                      </a:r>
                      <a:r>
                        <a:rPr lang="en-US" sz="1800" b="0" i="0" u="none" strike="noStrike" cap="none" baseline="0" dirty="0" smtClean="0">
                          <a:solidFill>
                            <a:schemeClr val="dk1"/>
                          </a:solidFill>
                          <a:latin typeface="+mn-lt"/>
                          <a:ea typeface="Arial"/>
                          <a:cs typeface="Arial"/>
                          <a:sym typeface="Arial"/>
                        </a:rPr>
                        <a:t>. Helpful when the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DateTimePicker</a:t>
                      </a:r>
                      <a:r>
                        <a:rPr lang="en-US" sz="1800" b="0" i="0" u="none" strike="noStrike" cap="none" baseline="0" dirty="0" smtClean="0">
                          <a:solidFill>
                            <a:schemeClr val="dk1"/>
                          </a:solidFill>
                          <a:latin typeface="+mn-lt"/>
                          <a:ea typeface="Arial"/>
                          <a:cs typeface="Arial"/>
                          <a:sym typeface="Arial"/>
                        </a:rPr>
                        <a:t> is used to select a time—the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Buttons</a:t>
                      </a:r>
                      <a:r>
                        <a:rPr lang="en-US" sz="1800" b="0" i="0" u="none" strike="noStrike" cap="none" baseline="0" dirty="0" smtClean="0">
                          <a:solidFill>
                            <a:schemeClr val="dk1"/>
                          </a:solidFill>
                          <a:latin typeface="+mn-lt"/>
                          <a:ea typeface="Arial"/>
                          <a:cs typeface="Arial"/>
                          <a:sym typeface="Arial"/>
                        </a:rPr>
                        <a:t> can be used to increase or decrease hour, minute and second.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1784483"/>
                  </a:ext>
                </a:extLst>
              </a:tr>
              <a:tr h="0">
                <a:tc>
                  <a:txBody>
                    <a:bodyPr/>
                    <a:lstStyle/>
                    <a:p>
                      <a:r>
                        <a:rPr lang="en-US" sz="1800" b="0" i="0" u="none" strike="noStrike" cap="none" baseline="0" dirty="0" smtClean="0">
                          <a:solidFill>
                            <a:schemeClr val="dk1"/>
                          </a:solidFill>
                          <a:latin typeface="+mn-lt"/>
                          <a:ea typeface="Arial"/>
                          <a:cs typeface="Arial"/>
                          <a:sym typeface="Arial"/>
                        </a:rPr>
                        <a:t>Value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The data selected by the user.</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2558943"/>
                  </a:ext>
                </a:extLst>
              </a:tr>
            </a:tbl>
          </a:graphicData>
        </a:graphic>
      </p:graphicFrame>
      <p:sp>
        <p:nvSpPr>
          <p:cNvPr id="3" name="Text Placeholder 2"/>
          <p:cNvSpPr>
            <a:spLocks noGrp="1"/>
          </p:cNvSpPr>
          <p:nvPr>
            <p:ph type="body" idx="1"/>
          </p:nvPr>
        </p:nvSpPr>
        <p:spPr>
          <a:xfrm>
            <a:off x="457200" y="4088605"/>
            <a:ext cx="8229600" cy="426403"/>
          </a:xfrm>
        </p:spPr>
        <p:txBody>
          <a:bodyPr/>
          <a:lstStyle/>
          <a:p>
            <a:pPr marL="0" indent="0">
              <a:buNone/>
            </a:pPr>
            <a:r>
              <a:rPr lang="en-US" sz="2400" b="1" dirty="0">
                <a:latin typeface="+mn-lt"/>
              </a:rPr>
              <a:t>Common </a:t>
            </a:r>
            <a:r>
              <a:rPr lang="en-US" sz="2400" b="1" dirty="0">
                <a:latin typeface="Consolas" panose="020B0609020204030204" pitchFamily="49" charset="0"/>
                <a:cs typeface="Consolas" panose="020B0609020204030204" pitchFamily="49" charset="0"/>
              </a:rPr>
              <a:t>DateTimePicker</a:t>
            </a:r>
            <a:r>
              <a:rPr lang="en-US" sz="2400" b="1" dirty="0">
                <a:latin typeface="+mn-lt"/>
              </a:rPr>
              <a:t> Event</a:t>
            </a:r>
            <a:endParaRPr lang="en-US" sz="2400"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3980665664"/>
              </p:ext>
            </p:extLst>
          </p:nvPr>
        </p:nvGraphicFramePr>
        <p:xfrm>
          <a:off x="457200" y="4839491"/>
          <a:ext cx="8229600" cy="1280160"/>
        </p:xfrm>
        <a:graphic>
          <a:graphicData uri="http://schemas.openxmlformats.org/drawingml/2006/table">
            <a:tbl>
              <a:tblPr firstRow="1" bandRow="1">
                <a:tableStyleId>{40F9630F-82C1-40B7-BC3A-925EFCFF5E92}</a:tableStyleId>
              </a:tblPr>
              <a:tblGrid>
                <a:gridCol w="2859206">
                  <a:extLst>
                    <a:ext uri="{9D8B030D-6E8A-4147-A177-3AD203B41FA5}">
                      <a16:colId xmlns:a16="http://schemas.microsoft.com/office/drawing/2014/main" val="1264311170"/>
                    </a:ext>
                  </a:extLst>
                </a:gridCol>
                <a:gridCol w="5370394">
                  <a:extLst>
                    <a:ext uri="{9D8B030D-6E8A-4147-A177-3AD203B41FA5}">
                      <a16:colId xmlns:a16="http://schemas.microsoft.com/office/drawing/2014/main" val="2967334387"/>
                    </a:ext>
                  </a:extLst>
                </a:gridCol>
              </a:tblGrid>
              <a:tr h="0">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DateTimePicker</a:t>
                      </a:r>
                      <a:r>
                        <a:rPr lang="en-US" sz="1800" b="1" i="0" u="none" strike="noStrike" cap="none" baseline="0" dirty="0" smtClean="0">
                          <a:solidFill>
                            <a:schemeClr val="dk1"/>
                          </a:solidFill>
                          <a:latin typeface="+mn-lt"/>
                          <a:ea typeface="Arial"/>
                          <a:cs typeface="Arial"/>
                          <a:sym typeface="Arial"/>
                        </a:rPr>
                        <a:t> properties and an event</a:t>
                      </a:r>
                      <a:endParaRPr lang="en-US" sz="18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cap="none" baseline="0" dirty="0" smtClean="0">
                          <a:solidFill>
                            <a:schemeClr val="dk1"/>
                          </a:solidFill>
                          <a:latin typeface="+mn-lt"/>
                          <a:ea typeface="Arial"/>
                          <a:cs typeface="Arial"/>
                          <a:sym typeface="Arial"/>
                        </a:rPr>
                        <a:t>Description</a:t>
                      </a:r>
                      <a:endParaRPr lang="en-US" sz="18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633746473"/>
                  </a:ext>
                </a:extLst>
              </a:tr>
              <a:tr h="0">
                <a:tc>
                  <a:txBody>
                    <a:bodyPr/>
                    <a:lstStyle/>
                    <a:p>
                      <a:r>
                        <a:rPr lang="en-US" sz="1800" b="0" i="0" u="none" strike="noStrike" cap="none" baseline="0" dirty="0" smtClean="0">
                          <a:solidFill>
                            <a:schemeClr val="dk1"/>
                          </a:solidFill>
                          <a:latin typeface="+mn-lt"/>
                          <a:ea typeface="Arial"/>
                          <a:cs typeface="Arial"/>
                          <a:sym typeface="Arial"/>
                        </a:rPr>
                        <a:t>ValueChanged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800" b="0" i="0" u="none" strike="noStrike" cap="none" baseline="0" dirty="0" smtClean="0">
                          <a:solidFill>
                            <a:schemeClr val="dk1"/>
                          </a:solidFill>
                          <a:latin typeface="+mn-lt"/>
                          <a:ea typeface="Arial"/>
                          <a:cs typeface="Arial"/>
                          <a:sym typeface="Arial"/>
                        </a:rPr>
                        <a:t>Generated when the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Value</a:t>
                      </a:r>
                      <a:r>
                        <a:rPr lang="en-US" sz="1800" b="0" i="0" u="none" strike="noStrike" cap="none" baseline="0" dirty="0" smtClean="0">
                          <a:solidFill>
                            <a:schemeClr val="dk1"/>
                          </a:solidFill>
                          <a:latin typeface="+mn-lt"/>
                          <a:ea typeface="Arial"/>
                          <a:cs typeface="Arial"/>
                          <a:sym typeface="Arial"/>
                        </a:rPr>
                        <a:t> property changes, including when the user selects a new date or time.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816114790"/>
                  </a:ext>
                </a:extLst>
              </a:tr>
            </a:tbl>
          </a:graphicData>
        </a:graphic>
      </p:graphicFrame>
    </p:spTree>
    <p:extLst>
      <p:ext uri="{BB962C8B-B14F-4D97-AF65-F5344CB8AC3E}">
        <p14:creationId xmlns:p14="http://schemas.microsoft.com/office/powerpoint/2010/main" val="239791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15.4 DateTimePicker Control </a:t>
            </a:r>
            <a:r>
              <a:rPr lang="en-US" sz="2000" b="0" dirty="0" smtClean="0"/>
              <a:t>(2 of 2)</a:t>
            </a:r>
            <a:endParaRPr lang="en-US" sz="2000" b="0" dirty="0"/>
          </a:p>
        </p:txBody>
      </p:sp>
      <p:sp>
        <p:nvSpPr>
          <p:cNvPr id="5" name="Text Placeholder 4"/>
          <p:cNvSpPr>
            <a:spLocks noGrp="1"/>
          </p:cNvSpPr>
          <p:nvPr>
            <p:ph type="body" idx="1"/>
          </p:nvPr>
        </p:nvSpPr>
        <p:spPr/>
        <p:txBody>
          <a:bodyPr/>
          <a:lstStyle/>
          <a:p>
            <a:r>
              <a:rPr lang="en-US" altLang="en-US" sz="2400" dirty="0">
                <a:latin typeface="+mn-lt"/>
              </a:rPr>
              <a:t>Figure 15.11 demonstrates using the </a:t>
            </a:r>
            <a:r>
              <a:rPr lang="en-US" altLang="en-US" sz="2400" dirty="0">
                <a:latin typeface="Consolas" panose="020B0609020204030204" pitchFamily="49" charset="0"/>
                <a:cs typeface="Consolas" panose="020B0609020204030204" pitchFamily="49" charset="0"/>
              </a:rPr>
              <a:t>DateTimePicker</a:t>
            </a:r>
            <a:r>
              <a:rPr lang="en-US" altLang="en-US" sz="2400" dirty="0">
                <a:latin typeface="+mn-lt"/>
              </a:rPr>
              <a:t> control to select an item’s drop-off time.</a:t>
            </a:r>
          </a:p>
          <a:p>
            <a:r>
              <a:rPr lang="en-US" altLang="en-US" sz="2400" dirty="0">
                <a:latin typeface="+mn-lt"/>
              </a:rPr>
              <a:t>The</a:t>
            </a:r>
            <a:r>
              <a:rPr lang="en-US" altLang="en-US" sz="2400" dirty="0">
                <a:latin typeface="Consolas" panose="020B0609020204030204" pitchFamily="49" charset="0"/>
                <a:cs typeface="Consolas" panose="020B0609020204030204" pitchFamily="49" charset="0"/>
              </a:rPr>
              <a:t> DateTimePicker </a:t>
            </a:r>
            <a:r>
              <a:rPr lang="en-US" altLang="en-US" sz="2400" dirty="0">
                <a:latin typeface="+mn-lt"/>
              </a:rPr>
              <a:t>has its </a:t>
            </a:r>
            <a:r>
              <a:rPr lang="en-US" altLang="en-US" sz="2400" dirty="0">
                <a:latin typeface="Consolas" panose="020B0609020204030204" pitchFamily="49" charset="0"/>
                <a:cs typeface="Consolas" panose="020B0609020204030204" pitchFamily="49" charset="0"/>
              </a:rPr>
              <a:t>Format</a:t>
            </a:r>
            <a:r>
              <a:rPr lang="en-US" altLang="en-US" sz="2400" dirty="0">
                <a:latin typeface="+mn-lt"/>
              </a:rPr>
              <a:t> property set to </a:t>
            </a:r>
            <a:r>
              <a:rPr lang="en-US" altLang="en-US" sz="2400" dirty="0">
                <a:latin typeface="Consolas" panose="020B0609020204030204" pitchFamily="49" charset="0"/>
                <a:cs typeface="Consolas" panose="020B0609020204030204" pitchFamily="49" charset="0"/>
              </a:rPr>
              <a:t>Long</a:t>
            </a:r>
            <a:r>
              <a:rPr lang="en-US" altLang="en-US" sz="2400" dirty="0">
                <a:latin typeface="+mn-lt"/>
              </a:rPr>
              <a:t>.</a:t>
            </a:r>
          </a:p>
          <a:p>
            <a:r>
              <a:rPr lang="en-US" altLang="en-US" sz="2400" dirty="0">
                <a:latin typeface="+mn-lt"/>
              </a:rPr>
              <a:t>In this app, the arrival date is always two days after drop-off, or three </a:t>
            </a:r>
            <a:r>
              <a:rPr lang="en-US" altLang="en-US" sz="2400" dirty="0" smtClean="0">
                <a:latin typeface="+mn-lt"/>
              </a:rPr>
              <a:t>days </a:t>
            </a:r>
            <a:r>
              <a:rPr lang="en-US" altLang="en-US" sz="2400" dirty="0">
                <a:latin typeface="+mn-lt"/>
              </a:rPr>
              <a:t>if a Sunday is reached</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295324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15.11 </a:t>
            </a:r>
            <a:r>
              <a:rPr lang="en-US" dirty="0"/>
              <a:t>Using a </a:t>
            </a:r>
            <a:r>
              <a:rPr lang="en-US" dirty="0">
                <a:latin typeface="Consolas" panose="020B0609020204030204" pitchFamily="49" charset="0"/>
                <a:cs typeface="Consolas" panose="020B0609020204030204" pitchFamily="49" charset="0"/>
              </a:rPr>
              <a:t>DateTimePicker</a:t>
            </a:r>
            <a:r>
              <a:rPr lang="en-US" dirty="0"/>
              <a:t> to </a:t>
            </a:r>
            <a:r>
              <a:rPr lang="en-US" dirty="0" smtClean="0"/>
              <a:t>Select </a:t>
            </a:r>
            <a:r>
              <a:rPr lang="en-US" dirty="0"/>
              <a:t>a </a:t>
            </a:r>
            <a:r>
              <a:rPr lang="en-US" dirty="0" smtClean="0"/>
              <a:t>Drop-Off Time </a:t>
            </a:r>
            <a:r>
              <a:rPr lang="en-US" sz="2000" b="0" dirty="0" smtClean="0"/>
              <a:t>(1 of 5)</a:t>
            </a:r>
            <a:endParaRPr lang="en-US" sz="2000" b="0" dirty="0"/>
          </a:p>
        </p:txBody>
      </p:sp>
      <p:pic>
        <p:nvPicPr>
          <p:cNvPr id="6" name="Picture 5" descr="A code that uses a date time picker to select an item’s drop-off time. Line 1: forward slash, forward slash, f i g, period, 15, period, 11, colon, date time, picker form, period, c s. Line 2: forward slash, forward slash, using a date time, picker to select a drop-off time period. Line 3: using system, semicolon. Line 4: using system, period, windows, period, forms, semicolon. Line 5: blank. Line 6: namespace date time, picker test. Line 7: left brace. Line 8, indented once: forward slash, forward slash, form lets user select a drop-off date using a date time, picker. Line 9, indented once: forward slash, forward slash, and displays an estimated delivery date. Line 10, indented once: public partial class date time, picker form, colon, form. Line 11, indented once: left brace. Line 12, indented twice: forward slash, forward slash, constructor. Line 13, indented twice: public date time, picker form, left parenthesis, right parenthesis. Line 14, indented twice: left brace. Line 15, indented three times: initialize component, left parenthesis, right parenthesis, semicolon. Line 16, indented twice: right brace. Line 17: blank."/>
          <p:cNvPicPr>
            <a:picLocks noChangeAspect="1"/>
          </p:cNvPicPr>
          <p:nvPr/>
        </p:nvPicPr>
        <p:blipFill>
          <a:blip r:embed="rId2"/>
          <a:stretch>
            <a:fillRect/>
          </a:stretch>
        </p:blipFill>
        <p:spPr>
          <a:xfrm>
            <a:off x="705094" y="1980509"/>
            <a:ext cx="7733812" cy="3768386"/>
          </a:xfrm>
          <a:prstGeom prst="rect">
            <a:avLst/>
          </a:prstGeom>
        </p:spPr>
      </p:pic>
    </p:spTree>
    <p:extLst>
      <p:ext uri="{BB962C8B-B14F-4D97-AF65-F5344CB8AC3E}">
        <p14:creationId xmlns:p14="http://schemas.microsoft.com/office/powerpoint/2010/main" val="4064675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15.11 Using a </a:t>
            </a:r>
            <a:r>
              <a:rPr lang="en-US" dirty="0">
                <a:latin typeface="Consolas" panose="020B0609020204030204" pitchFamily="49" charset="0"/>
                <a:cs typeface="Consolas" panose="020B0609020204030204" pitchFamily="49" charset="0"/>
              </a:rPr>
              <a:t>DateTimePicker</a:t>
            </a:r>
            <a:r>
              <a:rPr lang="en-US" dirty="0"/>
              <a:t> to </a:t>
            </a:r>
            <a:r>
              <a:rPr lang="en-US" dirty="0" smtClean="0"/>
              <a:t>Select </a:t>
            </a:r>
            <a:r>
              <a:rPr lang="en-US" dirty="0"/>
              <a:t>a </a:t>
            </a:r>
            <a:r>
              <a:rPr lang="en-US" dirty="0" smtClean="0"/>
              <a:t>Drop-Off Time </a:t>
            </a:r>
            <a:r>
              <a:rPr lang="en-US" sz="2000" b="0" dirty="0" smtClean="0"/>
              <a:t>(2 of 5)</a:t>
            </a:r>
            <a:endParaRPr lang="en-US" sz="2000" b="0" dirty="0"/>
          </a:p>
        </p:txBody>
      </p:sp>
      <p:pic>
        <p:nvPicPr>
          <p:cNvPr id="7" name="Picture 6" descr="A code that uses a date time picker to select an item’s drop-off time. Line 18, indented twice: private void drop off date time, picker, underscore, value changed, left parenthesis. Line 19, indented three times: object sender, comma, event a r g s, e, right parenthesis. Line 20, indented twice: left brace. Line 21, indented three times: date time, drop off date = drop off date time, picker, period, value, semicolon. Line 22: blank. Line 23, indented three times: forward slash, forward slash, add extra time when items are dropped off sunday. Line 24, indented three times: if, left parenthesis, drop off date, period, day of week = = day of week, period, Friday, pipe. Line 25, indented four times: drop off date, period, day of week = = day of week, period, Saturday, pipe. Line 26, indented four times: drop off date, period, day of week = = day of week, period, sunday, right parenthesis. Line 27, indented three times: left brace. Line 28, indented four times: forward slash, forward slash, estimate three days for delivery. Line 29, indented four times: output label, period, text = drop off date, period, add days, left parenthesis, 3, right parenthesis, period, to long date string, left parenthesis, right parenthesis, semicolon. Line 30, indented three times: right brace. Line 31, indented three times: else. Line 32, indented three times: left brace. Line 33, indented four times: forward slash, forward slash, otherwise estimate only two days for delivery. Line 34, indented four times: output label, period, text = drop off date, period, add days, left parenthesis, 2, right parenthesis, period, to long date string, left parenthesis, right parenthesis, semicolon. Line 35, indented three times: right brace. Line 36, indented twice: right brace."/>
          <p:cNvPicPr>
            <a:picLocks noChangeAspect="1"/>
          </p:cNvPicPr>
          <p:nvPr/>
        </p:nvPicPr>
        <p:blipFill>
          <a:blip r:embed="rId2"/>
          <a:stretch>
            <a:fillRect/>
          </a:stretch>
        </p:blipFill>
        <p:spPr>
          <a:xfrm>
            <a:off x="672397" y="1549475"/>
            <a:ext cx="7799206" cy="4589877"/>
          </a:xfrm>
          <a:prstGeom prst="rect">
            <a:avLst/>
          </a:prstGeom>
        </p:spPr>
      </p:pic>
    </p:spTree>
    <p:extLst>
      <p:ext uri="{BB962C8B-B14F-4D97-AF65-F5344CB8AC3E}">
        <p14:creationId xmlns:p14="http://schemas.microsoft.com/office/powerpoint/2010/main" val="2987460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15.11 Using a </a:t>
            </a:r>
            <a:r>
              <a:rPr lang="en-US" dirty="0">
                <a:latin typeface="Consolas" panose="020B0609020204030204" pitchFamily="49" charset="0"/>
                <a:cs typeface="Consolas" panose="020B0609020204030204" pitchFamily="49" charset="0"/>
              </a:rPr>
              <a:t>DateTimePicker</a:t>
            </a:r>
            <a:r>
              <a:rPr lang="en-US" dirty="0"/>
              <a:t> to Select a Drop-Off Time </a:t>
            </a:r>
            <a:r>
              <a:rPr lang="en-US" sz="2000" b="0" dirty="0" smtClean="0"/>
              <a:t>(3 of 5)</a:t>
            </a:r>
            <a:endParaRPr lang="en-US" sz="2000" b="0" dirty="0"/>
          </a:p>
        </p:txBody>
      </p:sp>
      <p:pic>
        <p:nvPicPr>
          <p:cNvPr id="7" name="Picture 6" descr="A code that uses a date time picker to select an item’s drop-off time. Line 37: blank. Line 38, indented twice: private void date time, picker form, underscore, load, left parenthesis, object sender, comma, event a r g s, e, right parenthesis. Line 39, indented twice: left brace. Line 40, indented three times: forward slash, forward slash, user cannot select days before today. Line 41, indented three times: drop off date time, picker, period, m i n date = date time, period, today, semicolon. Line 42: blank. Line 43, indented three times: forward slash, forward slash, user can only select days up to one year in the future. Line 44, indented three times: drop off date time, picker, period, m a x date = date time, period, today, period, add years, left parenthesis, 1, right parenthesis, semicolon. Line 45, indented twice: right brace. Line 46, indented once: right brace. Line 47: right brace."/>
          <p:cNvPicPr>
            <a:picLocks noChangeAspect="1"/>
          </p:cNvPicPr>
          <p:nvPr/>
        </p:nvPicPr>
        <p:blipFill>
          <a:blip r:embed="rId2"/>
          <a:stretch>
            <a:fillRect/>
          </a:stretch>
        </p:blipFill>
        <p:spPr>
          <a:xfrm>
            <a:off x="660444" y="1991675"/>
            <a:ext cx="7823112" cy="2874650"/>
          </a:xfrm>
          <a:prstGeom prst="rect">
            <a:avLst/>
          </a:prstGeom>
        </p:spPr>
      </p:pic>
    </p:spTree>
    <p:extLst>
      <p:ext uri="{BB962C8B-B14F-4D97-AF65-F5344CB8AC3E}">
        <p14:creationId xmlns:p14="http://schemas.microsoft.com/office/powerpoint/2010/main" val="4263199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15.11 </a:t>
            </a:r>
            <a:r>
              <a:rPr lang="en-US" dirty="0"/>
              <a:t>Using a </a:t>
            </a:r>
            <a:r>
              <a:rPr lang="en-US" dirty="0">
                <a:latin typeface="Consolas" panose="020B0609020204030204" pitchFamily="49" charset="0"/>
                <a:cs typeface="Consolas" panose="020B0609020204030204" pitchFamily="49" charset="0"/>
              </a:rPr>
              <a:t>DateTimePicker</a:t>
            </a:r>
            <a:r>
              <a:rPr lang="en-US" dirty="0"/>
              <a:t> to Select a Drop-Off Time </a:t>
            </a:r>
            <a:r>
              <a:rPr lang="en-US" sz="2000" b="0" dirty="0" smtClean="0"/>
              <a:t>(4 of 5)</a:t>
            </a:r>
            <a:endParaRPr lang="en-US" sz="2000" b="0" dirty="0"/>
          </a:p>
        </p:txBody>
      </p:sp>
      <p:pic>
        <p:nvPicPr>
          <p:cNvPr id="7" name="Picture 6" descr="Program code output. Step by step screen captures labeled a to d. Step a. G u I when app first executes shows current date. The screen capture of the window contains a title bar, a drop off date, and an estimated delivery date. The title bar has: the title, date time, on the left, a minimize, a maximize and a close button on the right. Drop of date displayed is Friday, June, 3, 20 16. Beside the date is a drop down option with the icon of a calendar. Step b. Selecting a drop-off date. The drop down option displays the dates of a month week wise."/>
          <p:cNvPicPr>
            <a:picLocks noChangeAspect="1"/>
          </p:cNvPicPr>
          <p:nvPr/>
        </p:nvPicPr>
        <p:blipFill>
          <a:blip r:embed="rId2"/>
          <a:stretch>
            <a:fillRect/>
          </a:stretch>
        </p:blipFill>
        <p:spPr>
          <a:xfrm>
            <a:off x="786056" y="1882329"/>
            <a:ext cx="7571888" cy="3993226"/>
          </a:xfrm>
          <a:prstGeom prst="rect">
            <a:avLst/>
          </a:prstGeom>
        </p:spPr>
      </p:pic>
    </p:spTree>
    <p:extLst>
      <p:ext uri="{BB962C8B-B14F-4D97-AF65-F5344CB8AC3E}">
        <p14:creationId xmlns:p14="http://schemas.microsoft.com/office/powerpoint/2010/main" val="1746717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15.11 Using a </a:t>
            </a:r>
            <a:r>
              <a:rPr lang="en-US" dirty="0">
                <a:latin typeface="Consolas" panose="020B0609020204030204" pitchFamily="49" charset="0"/>
                <a:cs typeface="Consolas" panose="020B0609020204030204" pitchFamily="49" charset="0"/>
              </a:rPr>
              <a:t>DateTimePicker</a:t>
            </a:r>
            <a:r>
              <a:rPr lang="en-US" dirty="0"/>
              <a:t> to Select a Drop-Off Time </a:t>
            </a:r>
            <a:r>
              <a:rPr lang="en-US" sz="2000" b="0" dirty="0" smtClean="0"/>
              <a:t>(5 of 5)</a:t>
            </a:r>
            <a:endParaRPr lang="en-US" sz="2000" b="0" dirty="0"/>
          </a:p>
        </p:txBody>
      </p:sp>
      <p:pic>
        <p:nvPicPr>
          <p:cNvPr id="7" name="Picture 6" descr="Step c. G u i after selecting drop-off date. The date selected in the drop-off date is: Thursday, June, 23, 20 16. The estimated delivery date given is: Saturday, June 25, 20 16. Step d. G u i showing current and selected dates. The current date is Friday, June 3, 20 16. The selected date is: Thursday, June 23, 20 16."/>
          <p:cNvPicPr>
            <a:picLocks noChangeAspect="1"/>
          </p:cNvPicPr>
          <p:nvPr/>
        </p:nvPicPr>
        <p:blipFill>
          <a:blip r:embed="rId2"/>
          <a:stretch>
            <a:fillRect/>
          </a:stretch>
        </p:blipFill>
        <p:spPr>
          <a:xfrm>
            <a:off x="703752" y="1988291"/>
            <a:ext cx="7736495" cy="3810330"/>
          </a:xfrm>
          <a:prstGeom prst="rect">
            <a:avLst/>
          </a:prstGeom>
        </p:spPr>
      </p:pic>
    </p:spTree>
    <p:extLst>
      <p:ext uri="{BB962C8B-B14F-4D97-AF65-F5344CB8AC3E}">
        <p14:creationId xmlns:p14="http://schemas.microsoft.com/office/powerpoint/2010/main" val="3602885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15.1 </a:t>
            </a:r>
            <a:r>
              <a:rPr lang="en-US" dirty="0" smtClean="0"/>
              <a:t>Introduction </a:t>
            </a:r>
            <a:endParaRPr lang="en-US" dirty="0"/>
          </a:p>
        </p:txBody>
      </p:sp>
      <p:sp>
        <p:nvSpPr>
          <p:cNvPr id="5" name="Text Placeholder 4"/>
          <p:cNvSpPr>
            <a:spLocks noGrp="1"/>
          </p:cNvSpPr>
          <p:nvPr>
            <p:ph type="body" idx="1"/>
          </p:nvPr>
        </p:nvSpPr>
        <p:spPr/>
        <p:txBody>
          <a:bodyPr/>
          <a:lstStyle/>
          <a:p>
            <a:r>
              <a:rPr lang="en-US" altLang="en-US" sz="2400" dirty="0">
                <a:latin typeface="+mn-lt"/>
              </a:rPr>
              <a:t>Visual Studio provides a large set of </a:t>
            </a:r>
            <a:r>
              <a:rPr lang="en-US" altLang="en-US" sz="2400" dirty="0" smtClean="0">
                <a:latin typeface="+mn-lt"/>
              </a:rPr>
              <a:t>G</a:t>
            </a:r>
            <a:r>
              <a:rPr lang="en-US" altLang="en-US" sz="100" dirty="0" smtClean="0">
                <a:latin typeface="+mn-lt"/>
              </a:rPr>
              <a:t> </a:t>
            </a:r>
            <a:r>
              <a:rPr lang="en-US" altLang="en-US" sz="2400" dirty="0" smtClean="0">
                <a:latin typeface="+mn-lt"/>
              </a:rPr>
              <a:t>U</a:t>
            </a:r>
            <a:r>
              <a:rPr lang="en-US" altLang="en-US" sz="100" dirty="0" smtClean="0">
                <a:latin typeface="+mn-lt"/>
              </a:rPr>
              <a:t> </a:t>
            </a:r>
            <a:r>
              <a:rPr lang="en-US" altLang="en-US" sz="2400" dirty="0" smtClean="0">
                <a:latin typeface="+mn-lt"/>
              </a:rPr>
              <a:t>I </a:t>
            </a:r>
            <a:r>
              <a:rPr lang="en-US" altLang="en-US" sz="2400" dirty="0">
                <a:latin typeface="+mn-lt"/>
              </a:rPr>
              <a:t>components.</a:t>
            </a:r>
          </a:p>
          <a:p>
            <a:r>
              <a:rPr lang="en-US" altLang="en-US" sz="2400" dirty="0">
                <a:latin typeface="+mn-lt"/>
              </a:rPr>
              <a:t>Visual Studio also enables you to design custom controls and add them to the </a:t>
            </a:r>
            <a:r>
              <a:rPr lang="en-US" altLang="en-US" sz="2400" b="1" dirty="0" smtClean="0">
                <a:latin typeface="+mn-lt"/>
              </a:rPr>
              <a:t>ToolBox</a:t>
            </a:r>
            <a:r>
              <a:rPr lang="en-US" altLang="en-US" sz="2400" dirty="0" smtClean="0">
                <a:latin typeface="+mn-lt"/>
              </a:rPr>
              <a:t>.</a:t>
            </a:r>
          </a:p>
        </p:txBody>
      </p:sp>
    </p:spTree>
    <p:extLst>
      <p:ext uri="{BB962C8B-B14F-4D97-AF65-F5344CB8AC3E}">
        <p14:creationId xmlns:p14="http://schemas.microsoft.com/office/powerpoint/2010/main" val="2820390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15.5 LinkLabel Control </a:t>
            </a:r>
            <a:r>
              <a:rPr lang="en-US" sz="2000" b="0" dirty="0" smtClean="0"/>
              <a:t>(1 of 3)</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The </a:t>
            </a:r>
            <a:r>
              <a:rPr lang="en-US" altLang="en-US" sz="2400" dirty="0">
                <a:latin typeface="Consolas" panose="020B0609020204030204" pitchFamily="49" charset="0"/>
                <a:cs typeface="Consolas" panose="020B0609020204030204" pitchFamily="49" charset="0"/>
              </a:rPr>
              <a:t>LinkLabel</a:t>
            </a:r>
            <a:r>
              <a:rPr lang="en-US" altLang="en-US" sz="2400" dirty="0">
                <a:latin typeface="+mn-lt"/>
              </a:rPr>
              <a:t> control displays links to other resources, such as files or web </a:t>
            </a:r>
            <a:r>
              <a:rPr lang="en-US" altLang="en-US" sz="2400" dirty="0" smtClean="0">
                <a:latin typeface="+mn-lt"/>
              </a:rPr>
              <a:t>pages </a:t>
            </a:r>
            <a:r>
              <a:rPr lang="en-US" altLang="en-US" sz="2400" dirty="0"/>
              <a:t>(</a:t>
            </a:r>
            <a:r>
              <a:rPr lang="en-US" altLang="en-US" sz="2400" dirty="0" smtClean="0"/>
              <a:t>Figure</a:t>
            </a:r>
            <a:r>
              <a:rPr lang="en-US" altLang="en-US" sz="2400" dirty="0"/>
              <a:t> 15.12</a:t>
            </a:r>
            <a:r>
              <a:rPr lang="en-US" altLang="en-US" sz="2400" dirty="0" smtClean="0"/>
              <a:t>).</a:t>
            </a:r>
            <a:endParaRPr lang="en-US" altLang="en-US" sz="2400" dirty="0">
              <a:latin typeface="+mn-lt"/>
            </a:endParaRPr>
          </a:p>
        </p:txBody>
      </p:sp>
    </p:spTree>
    <p:extLst>
      <p:ext uri="{BB962C8B-B14F-4D97-AF65-F5344CB8AC3E}">
        <p14:creationId xmlns:p14="http://schemas.microsoft.com/office/powerpoint/2010/main" val="5096423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15.12 </a:t>
            </a:r>
            <a:r>
              <a:rPr lang="en-US" dirty="0">
                <a:latin typeface="Consolas" panose="020B0609020204030204" pitchFamily="49" charset="0"/>
                <a:cs typeface="Consolas" panose="020B0609020204030204" pitchFamily="49" charset="0"/>
              </a:rPr>
              <a:t>LinkLabel</a:t>
            </a:r>
            <a:r>
              <a:rPr lang="en-US" dirty="0"/>
              <a:t> Control </a:t>
            </a:r>
            <a:r>
              <a:rPr lang="en-US" dirty="0" smtClean="0"/>
              <a:t>in Running </a:t>
            </a:r>
            <a:r>
              <a:rPr lang="en-US" dirty="0"/>
              <a:t>Program</a:t>
            </a:r>
          </a:p>
        </p:txBody>
      </p:sp>
      <p:pic>
        <p:nvPicPr>
          <p:cNvPr id="4" name="Picture 3" descr="The link label control. The link label control contains a title bar, and a text area. The title bar has the title, form 1, on the left, and a minimize, a maximize and a close button on the right. The text area contains the following underlined text on a form: link label. An image of a hand is displayed when the mouse moves over the link lab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68" y="2192383"/>
            <a:ext cx="7924652" cy="1101634"/>
          </a:xfrm>
          <a:prstGeom prst="rect">
            <a:avLst/>
          </a:prstGeom>
        </p:spPr>
      </p:pic>
    </p:spTree>
    <p:extLst>
      <p:ext uri="{BB962C8B-B14F-4D97-AF65-F5344CB8AC3E}">
        <p14:creationId xmlns:p14="http://schemas.microsoft.com/office/powerpoint/2010/main" val="2852106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Look-and-Feel Observation 15.3</a:t>
            </a:r>
          </a:p>
        </p:txBody>
      </p:sp>
      <p:sp>
        <p:nvSpPr>
          <p:cNvPr id="3" name="Text Placeholder 2"/>
          <p:cNvSpPr>
            <a:spLocks noGrp="1"/>
          </p:cNvSpPr>
          <p:nvPr>
            <p:ph type="body" idx="1"/>
          </p:nvPr>
        </p:nvSpPr>
        <p:spPr/>
        <p:txBody>
          <a:bodyPr/>
          <a:lstStyle/>
          <a:p>
            <a:pPr marL="0" indent="0">
              <a:buNone/>
            </a:pPr>
            <a:r>
              <a:rPr lang="en-US" sz="2400" dirty="0">
                <a:latin typeface="+mn-lt"/>
              </a:rPr>
              <a:t>A </a:t>
            </a:r>
            <a:r>
              <a:rPr lang="en-US" sz="2400" dirty="0">
                <a:latin typeface="Consolas" panose="020B0609020204030204" pitchFamily="49" charset="0"/>
                <a:cs typeface="Consolas" panose="020B0609020204030204" pitchFamily="49" charset="0"/>
              </a:rPr>
              <a:t>LinkLabel</a:t>
            </a:r>
            <a:r>
              <a:rPr lang="en-US" sz="2400" dirty="0">
                <a:latin typeface="+mn-lt"/>
              </a:rPr>
              <a:t> is the preferred control for indicating that the user can click a link to </a:t>
            </a:r>
            <a:r>
              <a:rPr lang="en-US" sz="2400" dirty="0" smtClean="0">
                <a:latin typeface="+mn-lt"/>
              </a:rPr>
              <a:t>jump to </a:t>
            </a:r>
            <a:r>
              <a:rPr lang="en-US" sz="2400" dirty="0">
                <a:latin typeface="+mn-lt"/>
              </a:rPr>
              <a:t>a resource such as a web page, though other controls can perform similar tasks.</a:t>
            </a:r>
          </a:p>
        </p:txBody>
      </p:sp>
    </p:spTree>
    <p:extLst>
      <p:ext uri="{BB962C8B-B14F-4D97-AF65-F5344CB8AC3E}">
        <p14:creationId xmlns:p14="http://schemas.microsoft.com/office/powerpoint/2010/main" val="1319310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15.5 LinkLabel Control </a:t>
            </a:r>
            <a:r>
              <a:rPr lang="en-US" sz="2000" b="0" dirty="0" smtClean="0"/>
              <a:t>(2 of 3)</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When clicked, the </a:t>
            </a:r>
            <a:r>
              <a:rPr lang="en-US" altLang="en-US" sz="2400" dirty="0">
                <a:latin typeface="Consolas" panose="020B0609020204030204" pitchFamily="49" charset="0"/>
                <a:cs typeface="Consolas" panose="020B0609020204030204" pitchFamily="49" charset="0"/>
              </a:rPr>
              <a:t>LinkLabel</a:t>
            </a:r>
            <a:r>
              <a:rPr lang="en-US" altLang="en-US" sz="2400" dirty="0">
                <a:latin typeface="+mn-lt"/>
              </a:rPr>
              <a:t> generates a </a:t>
            </a:r>
            <a:r>
              <a:rPr lang="en-US" altLang="en-US" sz="2400" dirty="0">
                <a:latin typeface="Consolas" panose="020B0609020204030204" pitchFamily="49" charset="0"/>
                <a:cs typeface="Consolas" panose="020B0609020204030204" pitchFamily="49" charset="0"/>
              </a:rPr>
              <a:t>LinkClicked</a:t>
            </a:r>
            <a:r>
              <a:rPr lang="en-US" altLang="en-US" sz="2400" dirty="0">
                <a:latin typeface="+mn-lt"/>
              </a:rPr>
              <a:t> event </a:t>
            </a:r>
            <a:r>
              <a:rPr lang="en-US" altLang="en-US" sz="2400" dirty="0" smtClean="0">
                <a:latin typeface="+mn-lt"/>
              </a:rPr>
              <a:t>(Figure</a:t>
            </a:r>
            <a:r>
              <a:rPr lang="en-US" altLang="en-US" sz="2400" dirty="0">
                <a:latin typeface="+mn-lt"/>
              </a:rPr>
              <a:t> 15.13).</a:t>
            </a:r>
          </a:p>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LinkLabel</a:t>
            </a:r>
            <a:r>
              <a:rPr lang="en-US" altLang="en-US" sz="2400" dirty="0">
                <a:latin typeface="+mn-lt"/>
              </a:rPr>
              <a:t> is derived from class </a:t>
            </a:r>
            <a:r>
              <a:rPr lang="en-US" altLang="en-US" sz="2400" dirty="0">
                <a:latin typeface="Consolas" panose="020B0609020204030204" pitchFamily="49" charset="0"/>
                <a:cs typeface="Consolas" panose="020B0609020204030204" pitchFamily="49" charset="0"/>
              </a:rPr>
              <a:t>Label</a:t>
            </a:r>
            <a:r>
              <a:rPr lang="en-US" altLang="en-US" sz="2400" dirty="0">
                <a:latin typeface="+mn-lt"/>
              </a:rPr>
              <a:t> and therefore inherits all of class </a:t>
            </a:r>
            <a:r>
              <a:rPr lang="en-US" altLang="en-US" sz="2400" dirty="0">
                <a:latin typeface="Consolas" panose="020B0609020204030204" pitchFamily="49" charset="0"/>
                <a:cs typeface="Consolas" panose="020B0609020204030204" pitchFamily="49" charset="0"/>
              </a:rPr>
              <a:t>Label</a:t>
            </a:r>
            <a:r>
              <a:rPr lang="en-US" altLang="en-US" sz="2400" dirty="0">
                <a:latin typeface="+mn-lt"/>
              </a:rPr>
              <a:t>’s functionality</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3989955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15.13 </a:t>
            </a:r>
            <a:r>
              <a:rPr lang="en-US" dirty="0">
                <a:latin typeface="Consolas" panose="020B0609020204030204" pitchFamily="49" charset="0"/>
                <a:cs typeface="Consolas" panose="020B0609020204030204" pitchFamily="49" charset="0"/>
              </a:rPr>
              <a:t>LinkLabel</a:t>
            </a:r>
            <a:r>
              <a:rPr lang="en-US" dirty="0"/>
              <a:t> </a:t>
            </a:r>
            <a:r>
              <a:rPr lang="en-US" dirty="0" smtClean="0"/>
              <a:t>Properties </a:t>
            </a:r>
            <a:r>
              <a:rPr lang="en-US" dirty="0"/>
              <a:t>and an </a:t>
            </a:r>
            <a:r>
              <a:rPr lang="en-US" dirty="0" smtClean="0"/>
              <a:t>Event </a:t>
            </a:r>
            <a:r>
              <a:rPr lang="en-US" sz="2000" b="0" dirty="0" smtClean="0"/>
              <a:t>(1 of 2)</a:t>
            </a:r>
            <a:endParaRPr lang="en-US" sz="2000" b="0" dirty="0"/>
          </a:p>
        </p:txBody>
      </p:sp>
      <p:sp>
        <p:nvSpPr>
          <p:cNvPr id="3" name="Text Placeholder 2"/>
          <p:cNvSpPr>
            <a:spLocks noGrp="1"/>
          </p:cNvSpPr>
          <p:nvPr>
            <p:ph type="body" idx="1"/>
          </p:nvPr>
        </p:nvSpPr>
        <p:spPr>
          <a:xfrm>
            <a:off x="457200" y="1591045"/>
            <a:ext cx="8229600" cy="455038"/>
          </a:xfrm>
        </p:spPr>
        <p:txBody>
          <a:bodyPr/>
          <a:lstStyle/>
          <a:p>
            <a:pPr marL="0" indent="0">
              <a:buNone/>
            </a:pPr>
            <a:r>
              <a:rPr lang="en-US" sz="2400" b="1" dirty="0">
                <a:latin typeface="+mn-lt"/>
              </a:rPr>
              <a:t>Common Properties</a:t>
            </a:r>
            <a:endParaRPr lang="en-US" sz="2400"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1186397774"/>
              </p:ext>
            </p:extLst>
          </p:nvPr>
        </p:nvGraphicFramePr>
        <p:xfrm>
          <a:off x="457200" y="2213875"/>
          <a:ext cx="8229600" cy="4023360"/>
        </p:xfrm>
        <a:graphic>
          <a:graphicData uri="http://schemas.openxmlformats.org/drawingml/2006/table">
            <a:tbl>
              <a:tblPr firstRow="1" bandRow="1">
                <a:tableStyleId>{40F9630F-82C1-40B7-BC3A-925EFCFF5E92}</a:tableStyleId>
              </a:tblPr>
              <a:tblGrid>
                <a:gridCol w="2225040">
                  <a:extLst>
                    <a:ext uri="{9D8B030D-6E8A-4147-A177-3AD203B41FA5}">
                      <a16:colId xmlns:a16="http://schemas.microsoft.com/office/drawing/2014/main" val="2389381692"/>
                    </a:ext>
                  </a:extLst>
                </a:gridCol>
                <a:gridCol w="6004560">
                  <a:extLst>
                    <a:ext uri="{9D8B030D-6E8A-4147-A177-3AD203B41FA5}">
                      <a16:colId xmlns:a16="http://schemas.microsoft.com/office/drawing/2014/main" val="3321734435"/>
                    </a:ext>
                  </a:extLst>
                </a:gridCol>
              </a:tblGrid>
              <a:tr h="259880">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LinkLabel</a:t>
                      </a:r>
                    </a:p>
                    <a:p>
                      <a:r>
                        <a:rPr lang="en-US" sz="1800" b="1" i="0" u="none" strike="noStrike" cap="none" baseline="0" dirty="0" smtClean="0">
                          <a:solidFill>
                            <a:schemeClr val="dk1"/>
                          </a:solidFill>
                          <a:latin typeface="+mn-lt"/>
                          <a:ea typeface="Arial"/>
                          <a:cs typeface="Arial"/>
                          <a:sym typeface="Arial"/>
                        </a:rPr>
                        <a:t>properties and an</a:t>
                      </a:r>
                    </a:p>
                    <a:p>
                      <a:r>
                        <a:rPr lang="en-US" sz="1800" b="1" i="0" u="none" strike="noStrike" cap="none" baseline="0" dirty="0" smtClean="0">
                          <a:solidFill>
                            <a:schemeClr val="dk1"/>
                          </a:solidFill>
                          <a:latin typeface="+mn-lt"/>
                          <a:ea typeface="Arial"/>
                          <a:cs typeface="Arial"/>
                          <a:sym typeface="Arial"/>
                        </a:rPr>
                        <a:t>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541631"/>
                  </a:ext>
                </a:extLst>
              </a:tr>
              <a:tr h="25988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ActiveLinkColor</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the color of the active link when the user is in the process of clicking the link. The default color (typically red) is set by the system.</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1529730"/>
                  </a:ext>
                </a:extLst>
              </a:tr>
              <a:tr h="181916">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LinkArea</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which portion of text in the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LinkLabel</a:t>
                      </a:r>
                      <a:r>
                        <a:rPr lang="en-US" sz="1800" b="0" i="0" u="none" strike="noStrike" cap="none" baseline="0" dirty="0" smtClean="0">
                          <a:solidFill>
                            <a:schemeClr val="dk1"/>
                          </a:solidFill>
                          <a:latin typeface="+mn-lt"/>
                          <a:ea typeface="Arial"/>
                          <a:cs typeface="Arial"/>
                          <a:sym typeface="Arial"/>
                        </a:rPr>
                        <a:t> is part of the link.</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621696"/>
                  </a:ext>
                </a:extLst>
              </a:tr>
              <a:tr h="181916">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LinkBehavior</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the link’s behavior, such as how the link appears when the mouse is placed over it.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6858489"/>
                  </a:ext>
                </a:extLst>
              </a:tr>
              <a:tr h="25988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LinkColor</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the original color of the link before it’s been visited. The default color (typically blue) is set by the system.</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450091"/>
                  </a:ext>
                </a:extLst>
              </a:tr>
            </a:tbl>
          </a:graphicData>
        </a:graphic>
      </p:graphicFrame>
    </p:spTree>
    <p:extLst>
      <p:ext uri="{BB962C8B-B14F-4D97-AF65-F5344CB8AC3E}">
        <p14:creationId xmlns:p14="http://schemas.microsoft.com/office/powerpoint/2010/main" val="2236439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15.13 </a:t>
            </a:r>
            <a:r>
              <a:rPr lang="en-US" dirty="0">
                <a:latin typeface="Consolas" panose="020B0609020204030204" pitchFamily="49" charset="0"/>
                <a:cs typeface="Consolas" panose="020B0609020204030204" pitchFamily="49" charset="0"/>
              </a:rPr>
              <a:t>LinkLabel</a:t>
            </a:r>
            <a:r>
              <a:rPr lang="en-US" dirty="0"/>
              <a:t> Properties and an Event </a:t>
            </a:r>
            <a:r>
              <a:rPr lang="en-US" sz="2000" b="0" dirty="0" smtClean="0"/>
              <a:t>(2 </a:t>
            </a:r>
            <a:r>
              <a:rPr lang="en-US" sz="2000" b="0" dirty="0"/>
              <a:t>of 2)</a:t>
            </a:r>
          </a:p>
        </p:txBody>
      </p:sp>
      <p:graphicFrame>
        <p:nvGraphicFramePr>
          <p:cNvPr id="4" name="Table 3"/>
          <p:cNvGraphicFramePr>
            <a:graphicFrameLocks noGrp="1"/>
          </p:cNvGraphicFramePr>
          <p:nvPr>
            <p:extLst>
              <p:ext uri="{D42A27DB-BD31-4B8C-83A1-F6EECF244321}">
                <p14:modId xmlns:p14="http://schemas.microsoft.com/office/powerpoint/2010/main" val="3497424202"/>
              </p:ext>
            </p:extLst>
          </p:nvPr>
        </p:nvGraphicFramePr>
        <p:xfrm>
          <a:off x="441960" y="1694180"/>
          <a:ext cx="8229600" cy="2895600"/>
        </p:xfrm>
        <a:graphic>
          <a:graphicData uri="http://schemas.openxmlformats.org/drawingml/2006/table">
            <a:tbl>
              <a:tblPr firstRow="1" bandRow="1">
                <a:tableStyleId>{40F9630F-82C1-40B7-BC3A-925EFCFF5E92}</a:tableStyleId>
              </a:tblPr>
              <a:tblGrid>
                <a:gridCol w="2788920">
                  <a:extLst>
                    <a:ext uri="{9D8B030D-6E8A-4147-A177-3AD203B41FA5}">
                      <a16:colId xmlns:a16="http://schemas.microsoft.com/office/drawing/2014/main" val="2857651745"/>
                    </a:ext>
                  </a:extLst>
                </a:gridCol>
                <a:gridCol w="5440680">
                  <a:extLst>
                    <a:ext uri="{9D8B030D-6E8A-4147-A177-3AD203B41FA5}">
                      <a16:colId xmlns:a16="http://schemas.microsoft.com/office/drawing/2014/main" val="3493241598"/>
                    </a:ext>
                  </a:extLst>
                </a:gridCol>
              </a:tblGrid>
              <a:tr h="0">
                <a:tc>
                  <a:txBody>
                    <a:bodyPr/>
                    <a:lstStyle/>
                    <a:p>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LinkLabel</a:t>
                      </a:r>
                      <a:r>
                        <a:rPr lang="en-US" sz="1600" b="1" i="0" u="none" strike="noStrike" cap="none" baseline="0" dirty="0" smtClean="0">
                          <a:solidFill>
                            <a:schemeClr val="dk1"/>
                          </a:solidFill>
                          <a:latin typeface="+mn-lt"/>
                          <a:ea typeface="Arial"/>
                          <a:cs typeface="Arial"/>
                          <a:sym typeface="Arial"/>
                        </a:rPr>
                        <a:t> properties and an Event</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4232915"/>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LinkVisited</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dk1"/>
                          </a:solidFill>
                          <a:latin typeface="+mn-lt"/>
                          <a:ea typeface="Arial"/>
                          <a:cs typeface="Arial"/>
                          <a:sym typeface="Arial"/>
                        </a:rPr>
                        <a:t>If true, the link appears as though it has been visited (its color is changed to that specified by property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VisitedLinkColor</a:t>
                      </a:r>
                      <a:r>
                        <a:rPr lang="en-US" sz="1600" b="0" i="0" u="none" strike="noStrike" cap="none" baseline="0" dirty="0" smtClean="0">
                          <a:solidFill>
                            <a:schemeClr val="dk1"/>
                          </a:solidFill>
                          <a:latin typeface="+mn-lt"/>
                          <a:ea typeface="Arial"/>
                          <a:cs typeface="Arial"/>
                          <a:sym typeface="Arial"/>
                        </a:rPr>
                        <a:t>). The default value is false.</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8165559"/>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Text</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dk1"/>
                          </a:solidFill>
                          <a:latin typeface="+mn-lt"/>
                          <a:ea typeface="Arial"/>
                          <a:cs typeface="Arial"/>
                          <a:sym typeface="Arial"/>
                        </a:rPr>
                        <a:t>Specifies the control’s text.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5403008"/>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UseMnemonic</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If true, the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&amp;</a:t>
                      </a:r>
                      <a:r>
                        <a:rPr lang="en-US" sz="1600" b="0" i="0" u="none" strike="noStrike" cap="none" baseline="0" dirty="0" smtClean="0">
                          <a:solidFill>
                            <a:schemeClr val="dk1"/>
                          </a:solidFill>
                          <a:latin typeface="+mn-lt"/>
                          <a:ea typeface="Arial"/>
                          <a:cs typeface="Arial"/>
                          <a:sym typeface="Arial"/>
                        </a:rPr>
                        <a:t> character in the Text property acts as a shortcut (similar to the </a:t>
                      </a:r>
                      <a:r>
                        <a:rPr lang="en-US" sz="1600" b="1" i="0" u="none" strike="noStrike" cap="none" baseline="0" dirty="0" smtClean="0">
                          <a:solidFill>
                            <a:schemeClr val="dk1"/>
                          </a:solidFill>
                          <a:latin typeface="+mn-lt"/>
                          <a:ea typeface="Arial"/>
                          <a:cs typeface="Arial"/>
                          <a:sym typeface="Arial"/>
                        </a:rPr>
                        <a:t>Alt</a:t>
                      </a:r>
                      <a:r>
                        <a:rPr lang="en-US" sz="1600" b="0" i="1"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shortcut in menus).</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5826972"/>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VisitedLinkColor</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Specifies the color of a visited link. The default color (typically purple) is set by the system.</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3115901"/>
                  </a:ext>
                </a:extLst>
              </a:tr>
            </a:tbl>
          </a:graphicData>
        </a:graphic>
      </p:graphicFrame>
      <p:sp>
        <p:nvSpPr>
          <p:cNvPr id="5" name="Text Placeholder 4"/>
          <p:cNvSpPr>
            <a:spLocks noGrp="1"/>
          </p:cNvSpPr>
          <p:nvPr>
            <p:ph type="body" idx="1"/>
          </p:nvPr>
        </p:nvSpPr>
        <p:spPr>
          <a:xfrm>
            <a:off x="426720" y="4683074"/>
            <a:ext cx="8229600" cy="426403"/>
          </a:xfrm>
        </p:spPr>
        <p:txBody>
          <a:bodyPr/>
          <a:lstStyle/>
          <a:p>
            <a:pPr marL="0" indent="0">
              <a:buNone/>
            </a:pPr>
            <a:r>
              <a:rPr lang="en-US" sz="1800" b="1" dirty="0" smtClean="0">
                <a:latin typeface="+mn-lt"/>
              </a:rPr>
              <a:t>Common Event (Event arguments </a:t>
            </a:r>
            <a:r>
              <a:rPr lang="en-US" sz="1800" b="1" dirty="0" smtClean="0">
                <a:latin typeface="Consolas" panose="020B0609020204030204" pitchFamily="49" charset="0"/>
                <a:cs typeface="Consolas" panose="020B0609020204030204" pitchFamily="49" charset="0"/>
              </a:rPr>
              <a:t>LinkLabelLinkClickedEventArgs</a:t>
            </a:r>
            <a:r>
              <a:rPr lang="en-US" sz="1800" b="1" dirty="0" smtClean="0">
                <a:latin typeface="+mn-lt"/>
              </a:rPr>
              <a:t>)</a:t>
            </a:r>
            <a:endParaRPr lang="en-US" sz="18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1356515840"/>
              </p:ext>
            </p:extLst>
          </p:nvPr>
        </p:nvGraphicFramePr>
        <p:xfrm>
          <a:off x="441960" y="5182219"/>
          <a:ext cx="8214360" cy="1158240"/>
        </p:xfrm>
        <a:graphic>
          <a:graphicData uri="http://schemas.openxmlformats.org/drawingml/2006/table">
            <a:tbl>
              <a:tblPr firstRow="1" bandRow="1">
                <a:tableStyleId>{40F9630F-82C1-40B7-BC3A-925EFCFF5E92}</a:tableStyleId>
              </a:tblPr>
              <a:tblGrid>
                <a:gridCol w="2834640">
                  <a:extLst>
                    <a:ext uri="{9D8B030D-6E8A-4147-A177-3AD203B41FA5}">
                      <a16:colId xmlns:a16="http://schemas.microsoft.com/office/drawing/2014/main" val="918372731"/>
                    </a:ext>
                  </a:extLst>
                </a:gridCol>
                <a:gridCol w="5379720">
                  <a:extLst>
                    <a:ext uri="{9D8B030D-6E8A-4147-A177-3AD203B41FA5}">
                      <a16:colId xmlns:a16="http://schemas.microsoft.com/office/drawing/2014/main" val="3357673396"/>
                    </a:ext>
                  </a:extLst>
                </a:gridCol>
              </a:tblGrid>
              <a:tr h="1657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LinkLabel</a:t>
                      </a:r>
                      <a:r>
                        <a:rPr lang="en-US" sz="1600" b="1" i="0" u="none" strike="noStrike" cap="none" baseline="0" dirty="0" smtClean="0">
                          <a:solidFill>
                            <a:schemeClr val="dk1"/>
                          </a:solidFill>
                          <a:latin typeface="Arial"/>
                          <a:ea typeface="Arial"/>
                          <a:cs typeface="Arial"/>
                          <a:sym typeface="Arial"/>
                        </a:rPr>
                        <a:t> </a:t>
                      </a:r>
                      <a:r>
                        <a:rPr lang="en-US" sz="1600" b="1" i="0" u="none" strike="noStrike" cap="none" baseline="0" dirty="0" smtClean="0">
                          <a:solidFill>
                            <a:schemeClr val="dk1"/>
                          </a:solidFill>
                          <a:latin typeface="+mn-lt"/>
                          <a:ea typeface="Arial"/>
                          <a:cs typeface="Arial"/>
                          <a:sym typeface="Arial"/>
                        </a:rPr>
                        <a:t>properties and an Event</a:t>
                      </a:r>
                      <a:endParaRPr lang="en-US" sz="16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dk1"/>
                          </a:solidFill>
                          <a:latin typeface="+mn-lt"/>
                          <a:ea typeface="Arial"/>
                          <a:cs typeface="Arial"/>
                          <a:sym typeface="Arial"/>
                        </a:rPr>
                        <a:t>Description</a:t>
                      </a:r>
                      <a:endParaRPr lang="en-US" sz="16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2420309"/>
                  </a:ext>
                </a:extLst>
              </a:tr>
              <a:tr h="165739">
                <a:tc>
                  <a:txBody>
                    <a:bodyPr/>
                    <a:lstStyle/>
                    <a:p>
                      <a:r>
                        <a:rPr lang="en-US" sz="1600" b="0" i="0" u="none" strike="noStrike" cap="none" baseline="0" dirty="0" smtClean="0">
                          <a:solidFill>
                            <a:schemeClr val="dk1"/>
                          </a:solidFill>
                          <a:latin typeface="+mn-lt"/>
                          <a:ea typeface="Arial"/>
                          <a:cs typeface="Arial"/>
                          <a:sym typeface="Arial"/>
                        </a:rPr>
                        <a:t>LinkClicked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600" b="0" i="0" u="none" strike="noStrike" cap="none" baseline="0" dirty="0" smtClean="0">
                          <a:solidFill>
                            <a:schemeClr val="dk1"/>
                          </a:solidFill>
                          <a:latin typeface="+mn-lt"/>
                          <a:ea typeface="Arial"/>
                          <a:cs typeface="Arial"/>
                          <a:sym typeface="Arial"/>
                        </a:rPr>
                        <a:t>Generated when the link is clicked. This is the default event when the control is double clicked in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Design</a:t>
                      </a:r>
                      <a:r>
                        <a:rPr lang="en-US" sz="1600" b="1"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mode.</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4012013226"/>
                  </a:ext>
                </a:extLst>
              </a:tr>
            </a:tbl>
          </a:graphicData>
        </a:graphic>
      </p:graphicFrame>
    </p:spTree>
    <p:extLst>
      <p:ext uri="{BB962C8B-B14F-4D97-AF65-F5344CB8AC3E}">
        <p14:creationId xmlns:p14="http://schemas.microsoft.com/office/powerpoint/2010/main" val="32092077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15.5 LinkLabel Control </a:t>
            </a:r>
            <a:r>
              <a:rPr lang="en-US" sz="2000" b="0" dirty="0" smtClean="0"/>
              <a:t>(3 of 3)</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LinkLabelTestForm</a:t>
            </a:r>
            <a:r>
              <a:rPr lang="en-US" altLang="en-US" sz="2400" dirty="0">
                <a:latin typeface="+mn-lt"/>
              </a:rPr>
              <a:t> </a:t>
            </a:r>
            <a:r>
              <a:rPr lang="en-US" altLang="en-US" sz="2400" dirty="0" smtClean="0">
                <a:latin typeface="+mn-lt"/>
              </a:rPr>
              <a:t>(Figure</a:t>
            </a:r>
            <a:r>
              <a:rPr lang="en-US" altLang="en-US" sz="2400" dirty="0">
                <a:latin typeface="+mn-lt"/>
              </a:rPr>
              <a:t> 15.14) uses three </a:t>
            </a:r>
            <a:r>
              <a:rPr lang="en-US" altLang="en-US" sz="2400" dirty="0">
                <a:latin typeface="Consolas" panose="020B0609020204030204" pitchFamily="49" charset="0"/>
                <a:cs typeface="Consolas" panose="020B0609020204030204" pitchFamily="49" charset="0"/>
              </a:rPr>
              <a:t>LinkLabels</a:t>
            </a:r>
            <a:r>
              <a:rPr lang="en-US" altLang="en-US" sz="2400" dirty="0">
                <a:latin typeface="+mn-lt"/>
              </a:rPr>
              <a:t>.</a:t>
            </a:r>
          </a:p>
          <a:p>
            <a:r>
              <a:rPr lang="en-US" altLang="en-US" sz="2400" dirty="0">
                <a:latin typeface="+mn-lt"/>
              </a:rPr>
              <a:t>Method </a:t>
            </a:r>
            <a:r>
              <a:rPr lang="en-US" altLang="en-US" sz="2400" dirty="0">
                <a:latin typeface="Consolas" panose="020B0609020204030204" pitchFamily="49" charset="0"/>
                <a:cs typeface="Consolas" panose="020B0609020204030204" pitchFamily="49" charset="0"/>
              </a:rPr>
              <a:t>Start</a:t>
            </a:r>
            <a:r>
              <a:rPr lang="en-US" altLang="en-US" sz="2400" b="1" dirty="0">
                <a:latin typeface="+mn-lt"/>
              </a:rPr>
              <a:t> </a:t>
            </a:r>
            <a:r>
              <a:rPr lang="en-US" altLang="en-US" sz="2400" dirty="0">
                <a:latin typeface="+mn-lt"/>
              </a:rPr>
              <a:t>of class </a:t>
            </a:r>
            <a:r>
              <a:rPr lang="en-US" altLang="en-US" sz="2400" dirty="0">
                <a:latin typeface="Consolas" panose="020B0609020204030204" pitchFamily="49" charset="0"/>
                <a:cs typeface="Consolas" panose="020B0609020204030204" pitchFamily="49" charset="0"/>
              </a:rPr>
              <a:t>Process</a:t>
            </a:r>
            <a:r>
              <a:rPr lang="en-US" altLang="en-US" sz="2400" dirty="0">
                <a:latin typeface="+mn-lt"/>
              </a:rPr>
              <a:t> allows you to execute other programs, or load documents or web sites from an app</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8340646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15.14 </a:t>
            </a:r>
            <a:r>
              <a:rPr lang="en-US" dirty="0"/>
              <a:t>Using </a:t>
            </a:r>
            <a:r>
              <a:rPr lang="en-US" dirty="0" smtClean="0">
                <a:latin typeface="Consolas" panose="020B0609020204030204" pitchFamily="49" charset="0"/>
                <a:cs typeface="Consolas" panose="020B0609020204030204" pitchFamily="49" charset="0"/>
              </a:rPr>
              <a:t>LinkLabel</a:t>
            </a:r>
            <a:r>
              <a:rPr lang="en-US" dirty="0">
                <a:latin typeface="Times New Roman" panose="02020603050405020304" pitchFamily="18" charset="0"/>
                <a:cs typeface="Times New Roman" panose="02020603050405020304" pitchFamily="18" charset="0"/>
              </a:rPr>
              <a:t>s </a:t>
            </a:r>
            <a:r>
              <a:rPr lang="en-US" dirty="0" smtClean="0"/>
              <a:t>to Create Hyperlinks </a:t>
            </a:r>
            <a:r>
              <a:rPr lang="en-US" sz="2000" b="0" dirty="0" smtClean="0"/>
              <a:t>(1 of 5)</a:t>
            </a:r>
            <a:endParaRPr lang="en-US" sz="2000" b="0" dirty="0"/>
          </a:p>
        </p:txBody>
      </p:sp>
      <p:pic>
        <p:nvPicPr>
          <p:cNvPr id="8" name="Picture 7" descr="A code that uses link label to create hyperlinks. Program code. In the code, the words in the variable names are merged. Line 1: forward slash, forward slash, f i g, period, 15, period, 14, colon, link label test form, period, c s. Line 2: forward slash, forward slash, using link labels to create hyperlinks period. Line 3: using system, semicolon. Line 4: using system, period, windows, period, forms, semicolon. Line 5: blank. Line 6: namespace link label test. Line 7: left brace. Line 8, indented once: forward slash, forward slash, form using link labels to browse the c, colon, back slash drive, comma. Line 9, indented once: forward slash, forward slash, load a web page and run notepad. Line 10, indented once: public partial class link label test form, colon, form. Line 11, indented once: left brace. Line 12, indented twice: forward slash, forward slash, constructor. Line 13, indented twice: public link label test form, left parenthesis, right parenthesis. Line 14, indented twice: left brace. Line 15, indented three times: initialize component, left parenthesis, right parenthesis, semicolon. Line 16, indented twice: right brace. Line 17: blank."/>
          <p:cNvPicPr>
            <a:picLocks noChangeAspect="1"/>
          </p:cNvPicPr>
          <p:nvPr/>
        </p:nvPicPr>
        <p:blipFill>
          <a:blip r:embed="rId2"/>
          <a:stretch>
            <a:fillRect/>
          </a:stretch>
        </p:blipFill>
        <p:spPr>
          <a:xfrm>
            <a:off x="632161" y="1902811"/>
            <a:ext cx="7879678" cy="3865178"/>
          </a:xfrm>
          <a:prstGeom prst="rect">
            <a:avLst/>
          </a:prstGeom>
        </p:spPr>
      </p:pic>
    </p:spTree>
    <p:extLst>
      <p:ext uri="{BB962C8B-B14F-4D97-AF65-F5344CB8AC3E}">
        <p14:creationId xmlns:p14="http://schemas.microsoft.com/office/powerpoint/2010/main" val="3959660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15.14 Using </a:t>
            </a:r>
            <a:r>
              <a:rPr lang="en-US" dirty="0" smtClean="0">
                <a:latin typeface="Consolas" panose="020B0609020204030204" pitchFamily="49" charset="0"/>
                <a:cs typeface="Consolas" panose="020B0609020204030204" pitchFamily="49" charset="0"/>
              </a:rPr>
              <a:t>LinkLabel</a:t>
            </a:r>
            <a:r>
              <a:rPr lang="en-US" dirty="0">
                <a:latin typeface="Times New Roman" panose="02020603050405020304" pitchFamily="18" charset="0"/>
                <a:cs typeface="Times New Roman" panose="02020603050405020304" pitchFamily="18" charset="0"/>
              </a:rPr>
              <a:t>s </a:t>
            </a:r>
            <a:r>
              <a:rPr lang="en-US" dirty="0" smtClean="0"/>
              <a:t>to </a:t>
            </a:r>
            <a:r>
              <a:rPr lang="en-US" dirty="0"/>
              <a:t>Create </a:t>
            </a:r>
            <a:r>
              <a:rPr lang="en-US" dirty="0" smtClean="0"/>
              <a:t>Hyperlinks </a:t>
            </a:r>
            <a:r>
              <a:rPr lang="en-US" sz="2000" b="0" dirty="0" smtClean="0"/>
              <a:t>(2 of 5)</a:t>
            </a:r>
            <a:endParaRPr lang="en-US" sz="2000" b="0" dirty="0"/>
          </a:p>
        </p:txBody>
      </p:sp>
      <p:pic>
        <p:nvPicPr>
          <p:cNvPr id="7" name="Picture 6" descr="A code that uses link label to create hyperlinks. Line 18, indented twice: forward slash, forward slash, browse c, colon, back slash drive. Line 19, indented twice: private void c drive link label, underscore, link clicked, left parenthesis, object sender, comma. Line 20, indented three times: link label link clicked event a r g s, e, right parenthesis. Line 21, indented twice: left brace. Line 22, indented three times: forward slash, forward slash, change link color after it has been clicked. Line 23, indented three times: c drive link label, period, link visited = true, semicolon. Line 24: blank. Line 25, indented three times: system, period, diagnostics, period, process, period, start, left parenthesis, at sign, open quotes, c, colon, back slash, close quotes, right parenthesis, semicolon. Line 26, indented twice: right brace. Line 27: blank. Line 28, indented twice: forward slash, forward slash, load www, period, deitel, period, com in web browser. Line 29, indented twice: private void deitel link label, underscore, link clicked, left parenthesis, object sender, comma. Line 30, indented three times: link label link clicked event, a r g s, e, right parenthesis. Line 31, indented twice: left brace. Line 32, indented three times: forward slash, forward slash, change link color, after it has been clicked. Line 33, indented three times: deitel link label, period, link visited = true, semicolon. Line 34: blank. Line 35, indented three times: system, period, diagnostics, period, process, period, start, left parenthesis, open quotes, h t t p, colon, forward slash, forward slash, www, period, deitel, period, com, close quotes, right parenthesis, semicolon. Line 36, indented twice: right brace."/>
          <p:cNvPicPr>
            <a:picLocks noChangeAspect="1"/>
          </p:cNvPicPr>
          <p:nvPr/>
        </p:nvPicPr>
        <p:blipFill>
          <a:blip r:embed="rId2"/>
          <a:stretch>
            <a:fillRect/>
          </a:stretch>
        </p:blipFill>
        <p:spPr>
          <a:xfrm>
            <a:off x="659797" y="1810716"/>
            <a:ext cx="7824406" cy="4361425"/>
          </a:xfrm>
          <a:prstGeom prst="rect">
            <a:avLst/>
          </a:prstGeom>
        </p:spPr>
      </p:pic>
    </p:spTree>
    <p:extLst>
      <p:ext uri="{BB962C8B-B14F-4D97-AF65-F5344CB8AC3E}">
        <p14:creationId xmlns:p14="http://schemas.microsoft.com/office/powerpoint/2010/main" val="3381437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15.14 Using </a:t>
            </a:r>
            <a:r>
              <a:rPr lang="en-US" dirty="0" smtClean="0">
                <a:latin typeface="Consolas" panose="020B0609020204030204" pitchFamily="49" charset="0"/>
                <a:cs typeface="Consolas" panose="020B0609020204030204" pitchFamily="49" charset="0"/>
              </a:rPr>
              <a:t>LinkLabel</a:t>
            </a:r>
            <a:r>
              <a:rPr lang="en-US" dirty="0">
                <a:latin typeface="Times New Roman" panose="02020603050405020304" pitchFamily="18" charset="0"/>
                <a:cs typeface="Times New Roman" panose="02020603050405020304" pitchFamily="18" charset="0"/>
              </a:rPr>
              <a:t>s </a:t>
            </a:r>
            <a:r>
              <a:rPr lang="en-US" dirty="0" smtClean="0"/>
              <a:t>to </a:t>
            </a:r>
            <a:r>
              <a:rPr lang="en-US" dirty="0"/>
              <a:t>Create </a:t>
            </a:r>
            <a:r>
              <a:rPr lang="en-US" dirty="0" smtClean="0"/>
              <a:t>Hyperlinks </a:t>
            </a:r>
            <a:r>
              <a:rPr lang="en-US" sz="2000" b="0" dirty="0" smtClean="0"/>
              <a:t>(3 of 5)</a:t>
            </a:r>
            <a:endParaRPr lang="en-US" sz="2000" b="0" dirty="0"/>
          </a:p>
        </p:txBody>
      </p:sp>
      <p:pic>
        <p:nvPicPr>
          <p:cNvPr id="7" name="Picture 6" descr="A code that uses link label to create hyperlinks. Line 37: blank. Line 38, indented twice: forward slash, forward slash, run app notepad. Line 39, indented twice: private void note pad link label, underscore, link clicked, left parenthesis, object sender, comma. Line 40, indented three times: link label link clicked event, a r g s, e, right parenthesis. Line 41, indented twice: left brace. Line 42, indented three times: forward slash, forward slash, change link color, after it has been clicked. Line 43, indented three times: note pad link label, period, link visited = true, semicolon. Line 44, indented three times: blank. Line 45, indented three times: forward slash, forward slash, program called as if in run. Line 46, indented three times: forward slash, forward slash, menu and full path not needed. Line 47, indented three times: system, period, diagnostics, period, process, period, start, left parenthesis, open quotes, notepad, close quotes, right parenthesis, semicolon. Line 48, indented twice: right brace. Line 49, indented once: right brace. Line 50: right brace."/>
          <p:cNvPicPr>
            <a:picLocks noChangeAspect="1"/>
          </p:cNvPicPr>
          <p:nvPr/>
        </p:nvPicPr>
        <p:blipFill>
          <a:blip r:embed="rId2"/>
          <a:stretch>
            <a:fillRect/>
          </a:stretch>
        </p:blipFill>
        <p:spPr>
          <a:xfrm>
            <a:off x="589703" y="1918046"/>
            <a:ext cx="7964592" cy="3544421"/>
          </a:xfrm>
          <a:prstGeom prst="rect">
            <a:avLst/>
          </a:prstGeom>
        </p:spPr>
      </p:pic>
    </p:spTree>
    <p:extLst>
      <p:ext uri="{BB962C8B-B14F-4D97-AF65-F5344CB8AC3E}">
        <p14:creationId xmlns:p14="http://schemas.microsoft.com/office/powerpoint/2010/main" val="2345615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15.2 Menus </a:t>
            </a:r>
            <a:r>
              <a:rPr lang="en-US" sz="2000" b="0" dirty="0" smtClean="0"/>
              <a:t>(1 of 8)</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Menus provide groups of related commands for Windows Forms apps </a:t>
            </a:r>
            <a:r>
              <a:rPr lang="en-US" altLang="en-US" sz="2400" dirty="0" smtClean="0">
                <a:latin typeface="+mn-lt"/>
              </a:rPr>
              <a:t>(Figure</a:t>
            </a:r>
            <a:r>
              <a:rPr lang="en-US" altLang="en-US" sz="2400" dirty="0">
                <a:latin typeface="+mn-lt"/>
              </a:rPr>
              <a:t> 15.1).</a:t>
            </a:r>
          </a:p>
          <a:p>
            <a:r>
              <a:rPr lang="en-US" altLang="en-US" sz="2400" dirty="0">
                <a:latin typeface="+mn-lt"/>
              </a:rPr>
              <a:t>Menus organize commands without “cluttering” the </a:t>
            </a:r>
            <a:r>
              <a:rPr lang="en-US" altLang="en-US" sz="2400" dirty="0" smtClean="0">
                <a:latin typeface="+mn-lt"/>
              </a:rPr>
              <a:t>G</a:t>
            </a:r>
            <a:r>
              <a:rPr lang="en-US" altLang="en-US" sz="100" dirty="0" smtClean="0">
                <a:latin typeface="+mn-lt"/>
              </a:rPr>
              <a:t> </a:t>
            </a:r>
            <a:r>
              <a:rPr lang="en-US" altLang="en-US" sz="2400" dirty="0" smtClean="0">
                <a:latin typeface="+mn-lt"/>
              </a:rPr>
              <a:t>U</a:t>
            </a:r>
            <a:r>
              <a:rPr lang="en-US" altLang="en-US" sz="100" dirty="0" smtClean="0">
                <a:latin typeface="+mn-lt"/>
              </a:rPr>
              <a:t> </a:t>
            </a:r>
            <a:r>
              <a:rPr lang="en-US" altLang="en-US" sz="2400" dirty="0" smtClean="0">
                <a:latin typeface="+mn-lt"/>
              </a:rPr>
              <a:t>I.</a:t>
            </a:r>
            <a:endParaRPr lang="en-US" altLang="en-US" sz="2400" dirty="0">
              <a:latin typeface="+mn-lt"/>
            </a:endParaRPr>
          </a:p>
        </p:txBody>
      </p:sp>
    </p:spTree>
    <p:extLst>
      <p:ext uri="{BB962C8B-B14F-4D97-AF65-F5344CB8AC3E}">
        <p14:creationId xmlns:p14="http://schemas.microsoft.com/office/powerpoint/2010/main" val="10858249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15.14 Using </a:t>
            </a:r>
            <a:r>
              <a:rPr lang="en-US" dirty="0" smtClean="0">
                <a:latin typeface="Consolas" panose="020B0609020204030204" pitchFamily="49" charset="0"/>
                <a:cs typeface="Consolas" panose="020B0609020204030204" pitchFamily="49" charset="0"/>
              </a:rPr>
              <a:t>LinkLabel</a:t>
            </a:r>
            <a:r>
              <a:rPr lang="en-US" dirty="0">
                <a:latin typeface="Times New Roman" panose="02020603050405020304" pitchFamily="18" charset="0"/>
                <a:cs typeface="Times New Roman" panose="02020603050405020304" pitchFamily="18" charset="0"/>
              </a:rPr>
              <a:t>s </a:t>
            </a:r>
            <a:r>
              <a:rPr lang="en-US" dirty="0" smtClean="0"/>
              <a:t>to </a:t>
            </a:r>
            <a:r>
              <a:rPr lang="en-US" dirty="0"/>
              <a:t>Create </a:t>
            </a:r>
            <a:r>
              <a:rPr lang="en-US" dirty="0" smtClean="0"/>
              <a:t>Hyperlinks </a:t>
            </a:r>
            <a:r>
              <a:rPr lang="en-US" sz="2000" b="0" dirty="0" smtClean="0"/>
              <a:t>(4 of 5)</a:t>
            </a:r>
            <a:endParaRPr lang="en-US" sz="2000" b="0" dirty="0"/>
          </a:p>
        </p:txBody>
      </p:sp>
      <p:pic>
        <p:nvPicPr>
          <p:cNvPr id="7" name="Picture 6" descr="Program code output. A window displays the three links: click to browse C, click to visit w w w, period, deitel, period, com, and click to run notepad. Clicking on the first link label to look at the contents of c drive open up the local drive C and displays its contents. Clicking on the second link label to go to the Deitel website, opens up the website titled, dietel and associates i n c and displays the various book covers present."/>
          <p:cNvPicPr>
            <a:picLocks noChangeAspect="1"/>
          </p:cNvPicPr>
          <p:nvPr/>
        </p:nvPicPr>
        <p:blipFill>
          <a:blip r:embed="rId2"/>
          <a:stretch>
            <a:fillRect/>
          </a:stretch>
        </p:blipFill>
        <p:spPr>
          <a:xfrm>
            <a:off x="846602" y="1656032"/>
            <a:ext cx="7450794" cy="4498072"/>
          </a:xfrm>
          <a:prstGeom prst="rect">
            <a:avLst/>
          </a:prstGeom>
        </p:spPr>
      </p:pic>
    </p:spTree>
    <p:extLst>
      <p:ext uri="{BB962C8B-B14F-4D97-AF65-F5344CB8AC3E}">
        <p14:creationId xmlns:p14="http://schemas.microsoft.com/office/powerpoint/2010/main" val="27796705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15.14 </a:t>
            </a:r>
            <a:r>
              <a:rPr lang="en-US" dirty="0"/>
              <a:t>Using </a:t>
            </a:r>
            <a:r>
              <a:rPr lang="en-US" dirty="0">
                <a:latin typeface="Consolas" panose="020B0609020204030204" pitchFamily="49" charset="0"/>
                <a:cs typeface="Consolas" panose="020B0609020204030204" pitchFamily="49" charset="0"/>
              </a:rPr>
              <a:t>LinkLabel</a:t>
            </a:r>
            <a:r>
              <a:rPr lang="en-US" dirty="0">
                <a:latin typeface="Times New Roman" panose="02020603050405020304" pitchFamily="18" charset="0"/>
                <a:cs typeface="Times New Roman" panose="02020603050405020304" pitchFamily="18" charset="0"/>
              </a:rPr>
              <a:t>s </a:t>
            </a:r>
            <a:r>
              <a:rPr lang="en-US" dirty="0"/>
              <a:t>to Create </a:t>
            </a:r>
            <a:r>
              <a:rPr lang="en-US" dirty="0" smtClean="0"/>
              <a:t>Hyperlinks </a:t>
            </a:r>
            <a:r>
              <a:rPr lang="en-US" sz="2000" b="0" dirty="0" smtClean="0"/>
              <a:t>(5 of 5)</a:t>
            </a:r>
            <a:endParaRPr lang="en-US" sz="2000" b="0" dirty="0"/>
          </a:p>
        </p:txBody>
      </p:sp>
      <p:pic>
        <p:nvPicPr>
          <p:cNvPr id="4" name="Picture 3" descr="Program code output. Clicking on the third link label to open the notepad, opens up a blank notepad.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51" y="2112911"/>
            <a:ext cx="7617699" cy="2357859"/>
          </a:xfrm>
          <a:prstGeom prst="rect">
            <a:avLst/>
          </a:prstGeom>
        </p:spPr>
      </p:pic>
    </p:spTree>
    <p:extLst>
      <p:ext uri="{BB962C8B-B14F-4D97-AF65-F5344CB8AC3E}">
        <p14:creationId xmlns:p14="http://schemas.microsoft.com/office/powerpoint/2010/main" val="144546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15.6 ListBox Control </a:t>
            </a:r>
            <a:r>
              <a:rPr lang="en-US" sz="2000" b="0" dirty="0" smtClean="0"/>
              <a:t>(1 of 3)</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The </a:t>
            </a:r>
            <a:r>
              <a:rPr lang="en-US" altLang="en-US" sz="2400" dirty="0">
                <a:latin typeface="Consolas" panose="020B0609020204030204" pitchFamily="49" charset="0"/>
                <a:cs typeface="Consolas" panose="020B0609020204030204" pitchFamily="49" charset="0"/>
              </a:rPr>
              <a:t>ListBox</a:t>
            </a:r>
            <a:r>
              <a:rPr lang="en-US" altLang="en-US" sz="2400" dirty="0">
                <a:latin typeface="+mn-lt"/>
              </a:rPr>
              <a:t> control allows the user to view and select from multiple items in a list.</a:t>
            </a:r>
          </a:p>
          <a:p>
            <a:r>
              <a:rPr lang="en-US" altLang="en-US" sz="2400" dirty="0" smtClean="0">
                <a:latin typeface="+mn-lt"/>
              </a:rPr>
              <a:t>The </a:t>
            </a:r>
            <a:r>
              <a:rPr lang="en-US" altLang="en-US" sz="2400" dirty="0" smtClean="0">
                <a:latin typeface="Consolas" panose="020B0609020204030204" pitchFamily="49" charset="0"/>
                <a:cs typeface="Consolas" panose="020B0609020204030204" pitchFamily="49" charset="0"/>
              </a:rPr>
              <a:t>CheckedListBox</a:t>
            </a:r>
            <a:r>
              <a:rPr lang="en-US" altLang="en-US" sz="2400" b="1" dirty="0" smtClean="0">
                <a:latin typeface="+mn-lt"/>
              </a:rPr>
              <a:t> </a:t>
            </a:r>
            <a:r>
              <a:rPr lang="en-US" altLang="en-US" sz="2400" dirty="0" smtClean="0">
                <a:latin typeface="+mn-lt"/>
              </a:rPr>
              <a:t>control extends a </a:t>
            </a:r>
            <a:r>
              <a:rPr lang="en-US" altLang="en-US" sz="2400" dirty="0" smtClean="0">
                <a:latin typeface="Consolas" panose="020B0609020204030204" pitchFamily="49" charset="0"/>
                <a:cs typeface="Consolas" panose="020B0609020204030204" pitchFamily="49" charset="0"/>
              </a:rPr>
              <a:t>ListBox</a:t>
            </a:r>
            <a:r>
              <a:rPr lang="en-US" altLang="en-US" sz="2400" dirty="0" smtClean="0">
                <a:latin typeface="+mn-lt"/>
              </a:rPr>
              <a:t> by including </a:t>
            </a:r>
            <a:r>
              <a:rPr lang="en-US" altLang="en-US" sz="2400" dirty="0" smtClean="0">
                <a:latin typeface="Consolas" panose="020B0609020204030204" pitchFamily="49" charset="0"/>
                <a:cs typeface="Consolas" panose="020B0609020204030204" pitchFamily="49" charset="0"/>
              </a:rPr>
              <a:t>CheckBoxes</a:t>
            </a:r>
            <a:r>
              <a:rPr lang="en-US" altLang="en-US" sz="2400" dirty="0" smtClean="0">
                <a:latin typeface="+mn-lt"/>
              </a:rPr>
              <a:t> next to each item in the list.</a:t>
            </a:r>
          </a:p>
          <a:p>
            <a:r>
              <a:rPr lang="en-US" altLang="en-US" sz="2400" dirty="0" smtClean="0">
                <a:latin typeface="+mn-lt"/>
              </a:rPr>
              <a:t>Figure</a:t>
            </a:r>
            <a:r>
              <a:rPr lang="en-US" altLang="en-US" sz="2400" dirty="0">
                <a:latin typeface="+mn-lt"/>
              </a:rPr>
              <a:t> 15.15 displays a </a:t>
            </a:r>
            <a:r>
              <a:rPr lang="en-US" altLang="en-US" sz="2400" dirty="0">
                <a:latin typeface="Consolas" panose="020B0609020204030204" pitchFamily="49" charset="0"/>
                <a:cs typeface="Consolas" panose="020B0609020204030204" pitchFamily="49" charset="0"/>
              </a:rPr>
              <a:t>ListBox</a:t>
            </a:r>
            <a:r>
              <a:rPr lang="en-US" altLang="en-US" sz="2400" dirty="0">
                <a:latin typeface="+mn-lt"/>
              </a:rPr>
              <a:t> and a </a:t>
            </a:r>
            <a:r>
              <a:rPr lang="en-US" altLang="en-US" sz="2400" dirty="0">
                <a:latin typeface="Consolas" panose="020B0609020204030204" pitchFamily="49" charset="0"/>
                <a:cs typeface="Consolas" panose="020B0609020204030204" pitchFamily="49" charset="0"/>
              </a:rPr>
              <a:t>CheckedListBox</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1893404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15.15 </a:t>
            </a:r>
            <a:r>
              <a:rPr lang="en-US" dirty="0" smtClean="0">
                <a:latin typeface="Consolas" panose="020B0609020204030204" pitchFamily="49" charset="0"/>
                <a:cs typeface="Consolas" panose="020B0609020204030204" pitchFamily="49" charset="0"/>
              </a:rPr>
              <a:t>ListBox</a:t>
            </a:r>
            <a:r>
              <a:rPr lang="en-US" dirty="0" smtClean="0"/>
              <a:t> and </a:t>
            </a:r>
            <a:r>
              <a:rPr lang="en-US" dirty="0" smtClean="0">
                <a:latin typeface="Consolas" panose="020B0609020204030204" pitchFamily="49" charset="0"/>
                <a:cs typeface="Consolas" panose="020B0609020204030204" pitchFamily="49" charset="0"/>
              </a:rPr>
              <a:t>CheckedListBox </a:t>
            </a:r>
            <a:r>
              <a:rPr lang="en-US" dirty="0"/>
              <a:t>on a </a:t>
            </a:r>
            <a:r>
              <a:rPr lang="en-US" dirty="0" smtClean="0">
                <a:latin typeface="Consolas" panose="020B0609020204030204" pitchFamily="49" charset="0"/>
                <a:cs typeface="Consolas" panose="020B0609020204030204" pitchFamily="49" charset="0"/>
              </a:rPr>
              <a:t>Form</a:t>
            </a:r>
            <a:endParaRPr lang="en-US" dirty="0">
              <a:latin typeface="Consolas" panose="020B0609020204030204" pitchFamily="49" charset="0"/>
              <a:cs typeface="Consolas" panose="020B0609020204030204" pitchFamily="49" charset="0"/>
            </a:endParaRPr>
          </a:p>
        </p:txBody>
      </p:sp>
      <p:pic>
        <p:nvPicPr>
          <p:cNvPr id="4" name="Picture 3" descr="A form window. The form 1 window contains a title bar, 1 list box, and 1 checked list box. The title bar has the title, form 1, on the left, and a minimize, a maximize and a close button on the right. The list box contains item 1 to item 7. Below the list box is the checked list box. The checked list box contains the list of same items with a box for each on the left. The selected items in the list box are checked in the checked list box. Scrollbars appear if necessary in both list box and checked list b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900" y="1967743"/>
            <a:ext cx="7428200" cy="2831074"/>
          </a:xfrm>
          <a:prstGeom prst="rect">
            <a:avLst/>
          </a:prstGeom>
        </p:spPr>
      </p:pic>
    </p:spTree>
    <p:extLst>
      <p:ext uri="{BB962C8B-B14F-4D97-AF65-F5344CB8AC3E}">
        <p14:creationId xmlns:p14="http://schemas.microsoft.com/office/powerpoint/2010/main" val="30164976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15.16 </a:t>
            </a:r>
            <a:r>
              <a:rPr lang="en-US" dirty="0">
                <a:latin typeface="Consolas" panose="020B0609020204030204" pitchFamily="49" charset="0"/>
                <a:cs typeface="Consolas" panose="020B0609020204030204" pitchFamily="49" charset="0"/>
              </a:rPr>
              <a:t>ListBox</a:t>
            </a:r>
            <a:r>
              <a:rPr lang="en-US" dirty="0"/>
              <a:t> Properties, Methods and an Event </a:t>
            </a:r>
            <a:r>
              <a:rPr lang="en-US" sz="2000" b="0" dirty="0" smtClean="0"/>
              <a:t>(1 of 3)</a:t>
            </a:r>
            <a:endParaRPr lang="en-US" sz="2000" b="0" dirty="0"/>
          </a:p>
        </p:txBody>
      </p:sp>
      <p:sp>
        <p:nvSpPr>
          <p:cNvPr id="3" name="Text Placeholder 2"/>
          <p:cNvSpPr>
            <a:spLocks noGrp="1"/>
          </p:cNvSpPr>
          <p:nvPr>
            <p:ph type="body" idx="1"/>
          </p:nvPr>
        </p:nvSpPr>
        <p:spPr>
          <a:xfrm>
            <a:off x="457200" y="1600201"/>
            <a:ext cx="8229600" cy="426720"/>
          </a:xfrm>
        </p:spPr>
        <p:txBody>
          <a:bodyPr/>
          <a:lstStyle/>
          <a:p>
            <a:pPr marL="0" indent="0">
              <a:buNone/>
            </a:pPr>
            <a:r>
              <a:rPr lang="en-US" sz="2400" b="1" dirty="0">
                <a:latin typeface="+mn-lt"/>
              </a:rPr>
              <a:t>Common Properties</a:t>
            </a:r>
            <a:endParaRPr lang="en-US" sz="2400"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3875801704"/>
              </p:ext>
            </p:extLst>
          </p:nvPr>
        </p:nvGraphicFramePr>
        <p:xfrm>
          <a:off x="457200" y="2219048"/>
          <a:ext cx="8229600" cy="4053840"/>
        </p:xfrm>
        <a:graphic>
          <a:graphicData uri="http://schemas.openxmlformats.org/drawingml/2006/table">
            <a:tbl>
              <a:tblPr firstRow="1" bandRow="1">
                <a:tableStyleId>{40F9630F-82C1-40B7-BC3A-925EFCFF5E92}</a:tableStyleId>
              </a:tblPr>
              <a:tblGrid>
                <a:gridCol w="2423160">
                  <a:extLst>
                    <a:ext uri="{9D8B030D-6E8A-4147-A177-3AD203B41FA5}">
                      <a16:colId xmlns:a16="http://schemas.microsoft.com/office/drawing/2014/main" val="784604630"/>
                    </a:ext>
                  </a:extLst>
                </a:gridCol>
                <a:gridCol w="5806440">
                  <a:extLst>
                    <a:ext uri="{9D8B030D-6E8A-4147-A177-3AD203B41FA5}">
                      <a16:colId xmlns:a16="http://schemas.microsoft.com/office/drawing/2014/main" val="2867917888"/>
                    </a:ext>
                  </a:extLst>
                </a:gridCol>
              </a:tblGrid>
              <a:tr h="165559">
                <a:tc>
                  <a:txBody>
                    <a:bodyPr/>
                    <a:lstStyle/>
                    <a:p>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ListBox</a:t>
                      </a:r>
                      <a:r>
                        <a:rPr lang="en-US" sz="1600" b="1" i="0" u="none" strike="noStrike" cap="none" baseline="0" dirty="0" smtClean="0">
                          <a:solidFill>
                            <a:schemeClr val="dk1"/>
                          </a:solidFill>
                          <a:latin typeface="+mn-lt"/>
                          <a:ea typeface="Arial"/>
                          <a:cs typeface="Arial"/>
                          <a:sym typeface="Arial"/>
                        </a:rPr>
                        <a:t> properties,</a:t>
                      </a:r>
                    </a:p>
                    <a:p>
                      <a:r>
                        <a:rPr lang="en-US" sz="1600" b="1" i="0" u="none" strike="noStrike" cap="none" baseline="0" dirty="0" smtClean="0">
                          <a:solidFill>
                            <a:schemeClr val="dk1"/>
                          </a:solidFill>
                          <a:latin typeface="+mn-lt"/>
                          <a:ea typeface="Arial"/>
                          <a:cs typeface="Arial"/>
                          <a:sym typeface="Arial"/>
                        </a:rPr>
                        <a:t>methods and an event</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1075580"/>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Items</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collection of items in the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ListBox</a:t>
                      </a:r>
                      <a:r>
                        <a:rPr lang="en-US" sz="1600" b="0" i="0" u="none" strike="noStrike" cap="none" baseline="0" dirty="0" smtClean="0">
                          <a:solidFill>
                            <a:schemeClr val="dk1"/>
                          </a:solidFill>
                          <a:latin typeface="+mn-lt"/>
                          <a:ea typeface="Arial"/>
                          <a:cs typeface="Arial"/>
                          <a:sym typeface="Arial"/>
                        </a:rPr>
                        <a: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1210334"/>
                  </a:ext>
                </a:extLst>
              </a:tr>
              <a:tr h="165559">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MultiColumn</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Indicates whether the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ListBox</a:t>
                      </a:r>
                      <a:r>
                        <a:rPr lang="en-US" sz="1600" b="0" i="0" u="none" strike="noStrike" cap="none" baseline="0" dirty="0" smtClean="0">
                          <a:solidFill>
                            <a:schemeClr val="dk1"/>
                          </a:solidFill>
                          <a:latin typeface="+mn-lt"/>
                          <a:ea typeface="Arial"/>
                          <a:cs typeface="Arial"/>
                          <a:sym typeface="Arial"/>
                        </a:rPr>
                        <a:t> can display multiple columns. Multiple columns eliminate vertical scrollbars from the display.</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8050833"/>
                  </a:ext>
                </a:extLst>
              </a:tr>
              <a:tr h="304976">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SelectedIndex</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Returns the index of the selected item. If no items have been selected, the property returns -1. If the user selects multiple items, this property returns only one of the selected indices. If multiple items are selected, use property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SelectedIndices</a:t>
                      </a:r>
                      <a:r>
                        <a:rPr lang="en-US" sz="1600" b="0" i="0" u="none" strike="noStrike" cap="none" baseline="0" dirty="0" smtClean="0">
                          <a:solidFill>
                            <a:schemeClr val="dk1"/>
                          </a:solidFill>
                          <a:latin typeface="+mn-lt"/>
                          <a:ea typeface="Arial"/>
                          <a:cs typeface="Arial"/>
                          <a:sym typeface="Arial"/>
                        </a:rPr>
                        <a: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0639393"/>
                  </a:ext>
                </a:extLst>
              </a:tr>
              <a:tr h="165559">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SelectedIndices</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Returns a collection containing the indices for all selected items.</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4007526"/>
                  </a:ext>
                </a:extLst>
              </a:tr>
              <a:tr h="165559">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SelectedItem</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Returns a reference to the selected item. If multiple items are selected, it can return any of the selected items.</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6907822"/>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SelectedItems</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Returns a collection of the selected item(s).</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7541108"/>
                  </a:ext>
                </a:extLst>
              </a:tr>
            </a:tbl>
          </a:graphicData>
        </a:graphic>
      </p:graphicFrame>
    </p:spTree>
    <p:extLst>
      <p:ext uri="{BB962C8B-B14F-4D97-AF65-F5344CB8AC3E}">
        <p14:creationId xmlns:p14="http://schemas.microsoft.com/office/powerpoint/2010/main" val="26791506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15.16 </a:t>
            </a:r>
            <a:r>
              <a:rPr lang="en-US" dirty="0">
                <a:latin typeface="Consolas" panose="020B0609020204030204" pitchFamily="49" charset="0"/>
                <a:cs typeface="Consolas" panose="020B0609020204030204" pitchFamily="49" charset="0"/>
              </a:rPr>
              <a:t>ListBox</a:t>
            </a:r>
            <a:r>
              <a:rPr lang="en-US" dirty="0"/>
              <a:t> Properties, Methods and an Event </a:t>
            </a:r>
            <a:r>
              <a:rPr lang="en-US" sz="2000" b="0" dirty="0" smtClean="0"/>
              <a:t>(2 of 3)</a:t>
            </a:r>
            <a:endParaRPr lang="en-US" sz="2000" b="0" dirty="0"/>
          </a:p>
        </p:txBody>
      </p:sp>
      <p:graphicFrame>
        <p:nvGraphicFramePr>
          <p:cNvPr id="12" name="Table 11"/>
          <p:cNvGraphicFramePr>
            <a:graphicFrameLocks noGrp="1"/>
          </p:cNvGraphicFramePr>
          <p:nvPr>
            <p:extLst>
              <p:ext uri="{D42A27DB-BD31-4B8C-83A1-F6EECF244321}">
                <p14:modId xmlns:p14="http://schemas.microsoft.com/office/powerpoint/2010/main" val="2984376657"/>
              </p:ext>
            </p:extLst>
          </p:nvPr>
        </p:nvGraphicFramePr>
        <p:xfrm>
          <a:off x="457200" y="1620216"/>
          <a:ext cx="8359254" cy="2956560"/>
        </p:xfrm>
        <a:graphic>
          <a:graphicData uri="http://schemas.openxmlformats.org/drawingml/2006/table">
            <a:tbl>
              <a:tblPr firstRow="1" bandRow="1">
                <a:tableStyleId>{40F9630F-82C1-40B7-BC3A-925EFCFF5E92}</a:tableStyleId>
              </a:tblPr>
              <a:tblGrid>
                <a:gridCol w="2327637">
                  <a:extLst>
                    <a:ext uri="{9D8B030D-6E8A-4147-A177-3AD203B41FA5}">
                      <a16:colId xmlns:a16="http://schemas.microsoft.com/office/drawing/2014/main" val="252256003"/>
                    </a:ext>
                  </a:extLst>
                </a:gridCol>
                <a:gridCol w="6031617">
                  <a:extLst>
                    <a:ext uri="{9D8B030D-6E8A-4147-A177-3AD203B41FA5}">
                      <a16:colId xmlns:a16="http://schemas.microsoft.com/office/drawing/2014/main" val="541371500"/>
                    </a:ext>
                  </a:extLst>
                </a:gridCol>
              </a:tblGrid>
              <a:tr h="232616">
                <a:tc>
                  <a:txBody>
                    <a:bodyPr/>
                    <a:lstStyle/>
                    <a:p>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ListBox</a:t>
                      </a:r>
                      <a:r>
                        <a:rPr lang="en-US" sz="1600" b="1" i="0" u="none" strike="noStrike" cap="none" baseline="0" dirty="0" smtClean="0">
                          <a:solidFill>
                            <a:schemeClr val="dk1"/>
                          </a:solidFill>
                          <a:latin typeface="+mn-lt"/>
                          <a:ea typeface="Arial"/>
                          <a:cs typeface="Arial"/>
                          <a:sym typeface="Arial"/>
                        </a:rPr>
                        <a:t> properties,</a:t>
                      </a:r>
                    </a:p>
                    <a:p>
                      <a:r>
                        <a:rPr lang="en-US" sz="1600" b="1" i="0" u="none" strike="noStrike" cap="none" baseline="0" dirty="0" smtClean="0">
                          <a:solidFill>
                            <a:schemeClr val="dk1"/>
                          </a:solidFill>
                          <a:latin typeface="+mn-lt"/>
                          <a:ea typeface="Arial"/>
                          <a:cs typeface="Arial"/>
                          <a:sym typeface="Arial"/>
                        </a:rPr>
                        <a:t>methods and an event</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5996663"/>
                  </a:ext>
                </a:extLst>
              </a:tr>
              <a:tr h="439386">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SelectionMode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Determines the number of items that can be selected and the means through which multiple items can be selected. Values are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None, One </a:t>
                      </a:r>
                      <a:r>
                        <a:rPr lang="en-US" sz="1600" b="0" i="0" u="none" strike="noStrike" cap="none" baseline="0" dirty="0" smtClean="0">
                          <a:solidFill>
                            <a:schemeClr val="dk1"/>
                          </a:solidFill>
                          <a:latin typeface="+mn-lt"/>
                          <a:ea typeface="Arial"/>
                          <a:cs typeface="Arial"/>
                          <a:sym typeface="Arial"/>
                        </a:rPr>
                        <a:t>(the default),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MultiSimple</a:t>
                      </a:r>
                      <a:r>
                        <a:rPr lang="en-US" sz="1600" b="0" i="0" u="none" strike="noStrike" cap="none" baseline="0" dirty="0" smtClean="0">
                          <a:solidFill>
                            <a:schemeClr val="dk1"/>
                          </a:solidFill>
                          <a:latin typeface="+mn-lt"/>
                          <a:ea typeface="Arial"/>
                          <a:cs typeface="Arial"/>
                          <a:sym typeface="Arial"/>
                        </a:rPr>
                        <a:t> (multiple selection allowed) or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MultiExtended</a:t>
                      </a:r>
                      <a:r>
                        <a:rPr lang="en-US" sz="1600" b="0" i="0" u="none" strike="noStrike" cap="none" baseline="0" dirty="0" smtClean="0">
                          <a:solidFill>
                            <a:schemeClr val="dk1"/>
                          </a:solidFill>
                          <a:latin typeface="+mn-lt"/>
                          <a:ea typeface="Arial"/>
                          <a:cs typeface="Arial"/>
                          <a:sym typeface="Arial"/>
                        </a:rPr>
                        <a:t> (multiple selection allowed using a combination of arrow keys or mouse clicks and </a:t>
                      </a:r>
                      <a:r>
                        <a:rPr lang="en-US" sz="1600" b="1" i="0" u="none" strike="noStrike" cap="none" baseline="0" dirty="0" smtClean="0">
                          <a:solidFill>
                            <a:schemeClr val="dk1"/>
                          </a:solidFill>
                          <a:latin typeface="+mn-lt"/>
                          <a:ea typeface="Arial"/>
                          <a:cs typeface="Arial"/>
                          <a:sym typeface="Arial"/>
                        </a:rPr>
                        <a:t>Shift</a:t>
                      </a:r>
                      <a:r>
                        <a:rPr lang="en-US" sz="1600" b="0" i="1"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and </a:t>
                      </a:r>
                      <a:r>
                        <a:rPr lang="en-US" sz="1600" b="1" i="0" u="none" strike="noStrike" cap="none" baseline="0" dirty="0" smtClean="0">
                          <a:solidFill>
                            <a:schemeClr val="dk1"/>
                          </a:solidFill>
                          <a:latin typeface="+mn-lt"/>
                          <a:ea typeface="Arial"/>
                          <a:cs typeface="Arial"/>
                          <a:sym typeface="Arial"/>
                        </a:rPr>
                        <a:t>Ctrl</a:t>
                      </a:r>
                      <a:r>
                        <a:rPr lang="en-US" sz="1600" b="0" i="0" u="none" strike="noStrike" cap="none" baseline="0" dirty="0" smtClean="0">
                          <a:solidFill>
                            <a:schemeClr val="dk1"/>
                          </a:solidFill>
                          <a:latin typeface="+mn-lt"/>
                          <a:ea typeface="Arial"/>
                          <a:cs typeface="Arial"/>
                          <a:sym typeface="Arial"/>
                        </a:rPr>
                        <a:t> keys).</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6296582"/>
                  </a:ext>
                </a:extLst>
              </a:tr>
              <a:tr h="232616">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Sorted</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Indicates whether items are sorted </a:t>
                      </a:r>
                      <a:r>
                        <a:rPr lang="en-US" sz="1600" b="1" i="0" u="none" strike="noStrike" cap="none" baseline="0" dirty="0" smtClean="0">
                          <a:solidFill>
                            <a:schemeClr val="dk1"/>
                          </a:solidFill>
                          <a:latin typeface="+mn-lt"/>
                          <a:ea typeface="Arial"/>
                          <a:cs typeface="Arial"/>
                          <a:sym typeface="Arial"/>
                        </a:rPr>
                        <a:t>alphabetically.</a:t>
                      </a:r>
                      <a:r>
                        <a:rPr lang="en-US" sz="1600" b="0" i="0" u="none" strike="noStrike" cap="none" baseline="0" dirty="0" smtClean="0">
                          <a:solidFill>
                            <a:schemeClr val="dk1"/>
                          </a:solidFill>
                          <a:latin typeface="+mn-lt"/>
                          <a:ea typeface="Arial"/>
                          <a:cs typeface="Arial"/>
                          <a:sym typeface="Arial"/>
                        </a:rPr>
                        <a:t> Setting this property’s value to true sorts the items. The default value is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false</a:t>
                      </a:r>
                      <a:r>
                        <a:rPr lang="en-US" sz="1600" b="0" i="0" u="none" strike="noStrike" cap="none" baseline="0" dirty="0" smtClean="0">
                          <a:solidFill>
                            <a:schemeClr val="dk1"/>
                          </a:solidFill>
                          <a:latin typeface="+mn-lt"/>
                          <a:ea typeface="Arial"/>
                          <a:cs typeface="Arial"/>
                          <a:sym typeface="Arial"/>
                        </a:rPr>
                        <a: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0061257"/>
                  </a:ext>
                </a:extLst>
              </a:tr>
            </a:tbl>
          </a:graphicData>
        </a:graphic>
      </p:graphicFrame>
      <p:sp>
        <p:nvSpPr>
          <p:cNvPr id="8" name="Content Placeholder 7"/>
          <p:cNvSpPr>
            <a:spLocks noGrp="1"/>
          </p:cNvSpPr>
          <p:nvPr>
            <p:ph sz="quarter" idx="16"/>
          </p:nvPr>
        </p:nvSpPr>
        <p:spPr>
          <a:xfrm>
            <a:off x="457200" y="4631368"/>
            <a:ext cx="8229600" cy="345515"/>
          </a:xfrm>
        </p:spPr>
        <p:txBody>
          <a:bodyPr/>
          <a:lstStyle/>
          <a:p>
            <a:pPr marL="0" indent="0">
              <a:buNone/>
            </a:pPr>
            <a:r>
              <a:rPr lang="en-US" sz="2000" b="1" dirty="0">
                <a:latin typeface="+mn-lt"/>
              </a:rPr>
              <a:t>Common Methods</a:t>
            </a:r>
            <a:endParaRPr lang="en-US" sz="2000" dirty="0">
              <a:latin typeface="+mn-lt"/>
            </a:endParaRPr>
          </a:p>
        </p:txBody>
      </p:sp>
      <p:graphicFrame>
        <p:nvGraphicFramePr>
          <p:cNvPr id="13" name="Table 12"/>
          <p:cNvGraphicFramePr>
            <a:graphicFrameLocks noGrp="1"/>
          </p:cNvGraphicFramePr>
          <p:nvPr>
            <p:extLst>
              <p:ext uri="{D42A27DB-BD31-4B8C-83A1-F6EECF244321}">
                <p14:modId xmlns:p14="http://schemas.microsoft.com/office/powerpoint/2010/main" val="831624739"/>
              </p:ext>
            </p:extLst>
          </p:nvPr>
        </p:nvGraphicFramePr>
        <p:xfrm>
          <a:off x="457200" y="5075832"/>
          <a:ext cx="8229600" cy="1320800"/>
        </p:xfrm>
        <a:graphic>
          <a:graphicData uri="http://schemas.openxmlformats.org/drawingml/2006/table">
            <a:tbl>
              <a:tblPr firstRow="1" bandRow="1">
                <a:tableStyleId>{40F9630F-82C1-40B7-BC3A-925EFCFF5E92}</a:tableStyleId>
              </a:tblPr>
              <a:tblGrid>
                <a:gridCol w="2354239">
                  <a:extLst>
                    <a:ext uri="{9D8B030D-6E8A-4147-A177-3AD203B41FA5}">
                      <a16:colId xmlns:a16="http://schemas.microsoft.com/office/drawing/2014/main" val="3864800288"/>
                    </a:ext>
                  </a:extLst>
                </a:gridCol>
                <a:gridCol w="5875361">
                  <a:extLst>
                    <a:ext uri="{9D8B030D-6E8A-4147-A177-3AD203B41FA5}">
                      <a16:colId xmlns:a16="http://schemas.microsoft.com/office/drawing/2014/main" val="8421437"/>
                    </a:ext>
                  </a:extLst>
                </a:gridCol>
              </a:tblGrid>
              <a:tr h="562437">
                <a:tc>
                  <a:txBody>
                    <a:bodyPr/>
                    <a:lstStyle/>
                    <a:p>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ListBox </a:t>
                      </a:r>
                      <a:r>
                        <a:rPr lang="en-US" sz="1600" b="1" i="0" u="none" strike="noStrike" cap="none" baseline="0" dirty="0" smtClean="0">
                          <a:solidFill>
                            <a:schemeClr val="dk1"/>
                          </a:solidFill>
                          <a:latin typeface="+mn-lt"/>
                          <a:ea typeface="Arial"/>
                          <a:cs typeface="Arial"/>
                          <a:sym typeface="Arial"/>
                        </a:rPr>
                        <a:t>properties,</a:t>
                      </a:r>
                    </a:p>
                    <a:p>
                      <a:r>
                        <a:rPr lang="en-US" sz="1600" b="1" i="0" u="none" strike="noStrike" cap="none" baseline="0" dirty="0" smtClean="0">
                          <a:solidFill>
                            <a:schemeClr val="dk1"/>
                          </a:solidFill>
                          <a:latin typeface="+mn-lt"/>
                          <a:ea typeface="Arial"/>
                          <a:cs typeface="Arial"/>
                          <a:sym typeface="Arial"/>
                        </a:rPr>
                        <a:t>methods and an event</a:t>
                      </a:r>
                      <a:endParaRPr lang="en-US" sz="16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5466070"/>
                  </a:ext>
                </a:extLst>
              </a:tr>
              <a:tr h="37084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ClearSelected</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Deselects every item.</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914680"/>
                  </a:ext>
                </a:extLst>
              </a:tr>
              <a:tr h="37084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GetSelected</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Returns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true</a:t>
                      </a:r>
                      <a:r>
                        <a:rPr lang="en-US" sz="1600" b="0" i="0" u="none" strike="noStrike" cap="none" baseline="0" dirty="0" smtClean="0">
                          <a:solidFill>
                            <a:schemeClr val="dk1"/>
                          </a:solidFill>
                          <a:latin typeface="+mn-lt"/>
                          <a:ea typeface="Arial"/>
                          <a:cs typeface="Arial"/>
                          <a:sym typeface="Arial"/>
                        </a:rPr>
                        <a:t> if the item at the specified index is selected.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9538022"/>
                  </a:ext>
                </a:extLst>
              </a:tr>
            </a:tbl>
          </a:graphicData>
        </a:graphic>
      </p:graphicFrame>
    </p:spTree>
    <p:extLst>
      <p:ext uri="{BB962C8B-B14F-4D97-AF65-F5344CB8AC3E}">
        <p14:creationId xmlns:p14="http://schemas.microsoft.com/office/powerpoint/2010/main" val="6375842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15.16 </a:t>
            </a:r>
            <a:r>
              <a:rPr lang="en-US" dirty="0">
                <a:latin typeface="Consolas" panose="020B0609020204030204" pitchFamily="49" charset="0"/>
                <a:cs typeface="Consolas" panose="020B0609020204030204" pitchFamily="49" charset="0"/>
              </a:rPr>
              <a:t>ListBox</a:t>
            </a:r>
            <a:r>
              <a:rPr lang="en-US" dirty="0"/>
              <a:t> Properties, Methods and an Event </a:t>
            </a:r>
            <a:r>
              <a:rPr lang="en-US" sz="2000" b="0" dirty="0" smtClean="0"/>
              <a:t>(3 of 3)</a:t>
            </a:r>
            <a:endParaRPr lang="en-US" sz="2000" b="0" dirty="0"/>
          </a:p>
        </p:txBody>
      </p:sp>
      <p:sp>
        <p:nvSpPr>
          <p:cNvPr id="11" name="Content Placeholder 10"/>
          <p:cNvSpPr>
            <a:spLocks noGrp="1"/>
          </p:cNvSpPr>
          <p:nvPr>
            <p:ph sz="quarter" idx="17"/>
          </p:nvPr>
        </p:nvSpPr>
        <p:spPr>
          <a:xfrm>
            <a:off x="457200" y="1526246"/>
            <a:ext cx="8229600" cy="500063"/>
          </a:xfrm>
        </p:spPr>
        <p:txBody>
          <a:bodyPr/>
          <a:lstStyle/>
          <a:p>
            <a:pPr marL="0" indent="0">
              <a:buNone/>
            </a:pPr>
            <a:r>
              <a:rPr lang="en-US" sz="2400" b="1" dirty="0">
                <a:latin typeface="+mn-lt"/>
              </a:rPr>
              <a:t>Common Event</a:t>
            </a:r>
            <a:endParaRPr lang="en-US" sz="2400" dirty="0">
              <a:latin typeface="+mn-lt"/>
            </a:endParaRPr>
          </a:p>
        </p:txBody>
      </p:sp>
      <p:graphicFrame>
        <p:nvGraphicFramePr>
          <p:cNvPr id="14" name="Table 13"/>
          <p:cNvGraphicFramePr>
            <a:graphicFrameLocks noGrp="1"/>
          </p:cNvGraphicFramePr>
          <p:nvPr>
            <p:extLst>
              <p:ext uri="{D42A27DB-BD31-4B8C-83A1-F6EECF244321}">
                <p14:modId xmlns:p14="http://schemas.microsoft.com/office/powerpoint/2010/main" val="973257298"/>
              </p:ext>
            </p:extLst>
          </p:nvPr>
        </p:nvGraphicFramePr>
        <p:xfrm>
          <a:off x="457200" y="2239905"/>
          <a:ext cx="8229600" cy="1828800"/>
        </p:xfrm>
        <a:graphic>
          <a:graphicData uri="http://schemas.openxmlformats.org/drawingml/2006/table">
            <a:tbl>
              <a:tblPr firstRow="1" bandRow="1">
                <a:tableStyleId>{40F9630F-82C1-40B7-BC3A-925EFCFF5E92}</a:tableStyleId>
              </a:tblPr>
              <a:tblGrid>
                <a:gridCol w="2558716">
                  <a:extLst>
                    <a:ext uri="{9D8B030D-6E8A-4147-A177-3AD203B41FA5}">
                      <a16:colId xmlns:a16="http://schemas.microsoft.com/office/drawing/2014/main" val="1183537102"/>
                    </a:ext>
                  </a:extLst>
                </a:gridCol>
                <a:gridCol w="5670884">
                  <a:extLst>
                    <a:ext uri="{9D8B030D-6E8A-4147-A177-3AD203B41FA5}">
                      <a16:colId xmlns:a16="http://schemas.microsoft.com/office/drawing/2014/main" val="4204007019"/>
                    </a:ext>
                  </a:extLst>
                </a:gridCol>
              </a:tblGrid>
              <a:tr h="370840">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ListBox </a:t>
                      </a:r>
                      <a:r>
                        <a:rPr lang="en-US" sz="1800" b="1" i="0" u="none" strike="noStrike" cap="none" baseline="0" dirty="0" smtClean="0">
                          <a:solidFill>
                            <a:schemeClr val="dk1"/>
                          </a:solidFill>
                          <a:latin typeface="+mn-lt"/>
                          <a:ea typeface="Arial"/>
                          <a:cs typeface="Arial"/>
                          <a:sym typeface="Arial"/>
                        </a:rPr>
                        <a:t>properties,</a:t>
                      </a:r>
                    </a:p>
                    <a:p>
                      <a:r>
                        <a:rPr lang="en-US" sz="1800" b="1" i="0" u="none" strike="noStrike" cap="none" baseline="0" dirty="0" smtClean="0">
                          <a:solidFill>
                            <a:schemeClr val="dk1"/>
                          </a:solidFill>
                          <a:latin typeface="+mn-lt"/>
                          <a:ea typeface="Arial"/>
                          <a:cs typeface="Arial"/>
                          <a:sym typeface="Arial"/>
                        </a:rPr>
                        <a:t>methods and an event</a:t>
                      </a:r>
                      <a:endParaRPr lang="en-US" sz="18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cap="none" baseline="0" dirty="0" smtClean="0">
                          <a:solidFill>
                            <a:schemeClr val="dk1"/>
                          </a:solidFill>
                          <a:latin typeface="+mn-lt"/>
                          <a:ea typeface="Arial"/>
                          <a:cs typeface="Arial"/>
                          <a:sym typeface="Arial"/>
                        </a:rPr>
                        <a:t>Description</a:t>
                      </a:r>
                      <a:endParaRPr lang="en-US" sz="18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3108741567"/>
                  </a:ext>
                </a:extLst>
              </a:tr>
              <a:tr h="370840">
                <a:tc>
                  <a:txBody>
                    <a:bodyPr/>
                    <a:lstStyle/>
                    <a:p>
                      <a:r>
                        <a:rPr lang="en-US" sz="1800" b="0" i="0" u="none" strike="noStrike" cap="none" baseline="0" dirty="0" smtClean="0">
                          <a:solidFill>
                            <a:schemeClr val="dk1"/>
                          </a:solidFill>
                          <a:latin typeface="+mn-lt"/>
                          <a:ea typeface="Arial"/>
                          <a:cs typeface="Arial"/>
                          <a:sym typeface="Arial"/>
                        </a:rPr>
                        <a:t>SelectedIndexChanged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800" b="0" i="0" u="none" strike="noStrike" cap="none" baseline="0" dirty="0" smtClean="0">
                          <a:solidFill>
                            <a:schemeClr val="dk1"/>
                          </a:solidFill>
                          <a:latin typeface="+mn-lt"/>
                          <a:ea typeface="Arial"/>
                          <a:cs typeface="Arial"/>
                          <a:sym typeface="Arial"/>
                        </a:rPr>
                        <a:t>Generated when the selected index changes. This is the default event when the control is double clicked in the designer.</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452723986"/>
                  </a:ext>
                </a:extLst>
              </a:tr>
            </a:tbl>
          </a:graphicData>
        </a:graphic>
      </p:graphicFrame>
    </p:spTree>
    <p:extLst>
      <p:ext uri="{BB962C8B-B14F-4D97-AF65-F5344CB8AC3E}">
        <p14:creationId xmlns:p14="http://schemas.microsoft.com/office/powerpoint/2010/main" val="6805725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15.6 ListBox Control </a:t>
            </a:r>
            <a:r>
              <a:rPr lang="en-US" sz="2000" b="0" dirty="0" smtClean="0"/>
              <a:t>(2 of 3)</a:t>
            </a:r>
            <a:endParaRPr lang="en-US" sz="2000" b="0" dirty="0"/>
          </a:p>
        </p:txBody>
      </p:sp>
      <p:sp>
        <p:nvSpPr>
          <p:cNvPr id="3" name="Text Placeholder 2"/>
          <p:cNvSpPr>
            <a:spLocks noGrp="1"/>
          </p:cNvSpPr>
          <p:nvPr>
            <p:ph type="body" idx="1"/>
          </p:nvPr>
        </p:nvSpPr>
        <p:spPr>
          <a:xfrm>
            <a:off x="457200" y="1600200"/>
            <a:ext cx="8229600" cy="1371373"/>
          </a:xfrm>
        </p:spPr>
        <p:txBody>
          <a:bodyPr/>
          <a:lstStyle/>
          <a:p>
            <a:pPr marL="0" indent="0">
              <a:buNone/>
              <a:tabLst>
                <a:tab pos="92075" algn="l"/>
              </a:tabLst>
            </a:pPr>
            <a:r>
              <a:rPr lang="en-US" sz="2400" b="1" dirty="0">
                <a:latin typeface="+mn-lt"/>
              </a:rPr>
              <a:t>Adding Items to ListBoxes and CheckedListBoxes</a:t>
            </a:r>
          </a:p>
          <a:p>
            <a:r>
              <a:rPr lang="en-US" sz="2400" dirty="0">
                <a:latin typeface="+mn-lt"/>
              </a:rPr>
              <a:t>To add items to a </a:t>
            </a:r>
            <a:r>
              <a:rPr lang="en-US" sz="2400" dirty="0">
                <a:latin typeface="Consolas" panose="020B0609020204030204" pitchFamily="49" charset="0"/>
                <a:cs typeface="Consolas" panose="020B0609020204030204" pitchFamily="49" charset="0"/>
              </a:rPr>
              <a:t>ListBox</a:t>
            </a:r>
            <a:r>
              <a:rPr lang="en-US" sz="2400" dirty="0">
                <a:latin typeface="+mn-lt"/>
              </a:rPr>
              <a:t> or to a </a:t>
            </a:r>
            <a:r>
              <a:rPr lang="en-US" sz="2400" dirty="0">
                <a:latin typeface="Consolas" panose="020B0609020204030204" pitchFamily="49" charset="0"/>
                <a:cs typeface="Consolas" panose="020B0609020204030204" pitchFamily="49" charset="0"/>
              </a:rPr>
              <a:t>CheckedListBox</a:t>
            </a:r>
            <a:r>
              <a:rPr lang="en-US" sz="2400" dirty="0">
                <a:latin typeface="+mn-lt"/>
              </a:rPr>
              <a:t>, we must add objects to its </a:t>
            </a:r>
            <a:r>
              <a:rPr lang="en-US" sz="2400" dirty="0">
                <a:latin typeface="Consolas" panose="020B0609020204030204" pitchFamily="49" charset="0"/>
                <a:cs typeface="Consolas" panose="020B0609020204030204" pitchFamily="49" charset="0"/>
              </a:rPr>
              <a:t>Items</a:t>
            </a:r>
            <a:r>
              <a:rPr lang="en-US" sz="2400" dirty="0">
                <a:latin typeface="+mn-lt"/>
              </a:rPr>
              <a:t> collection</a:t>
            </a:r>
            <a:r>
              <a:rPr lang="en-US" sz="2400" dirty="0" smtClean="0">
                <a:latin typeface="+mn-lt"/>
              </a:rPr>
              <a:t>.</a:t>
            </a:r>
          </a:p>
          <a:p>
            <a:pPr lvl="1"/>
            <a:r>
              <a:rPr lang="en-US" sz="2400" dirty="0">
                <a:latin typeface="+mn-lt"/>
              </a:rPr>
              <a:t> </a:t>
            </a:r>
          </a:p>
        </p:txBody>
      </p:sp>
      <p:pic>
        <p:nvPicPr>
          <p:cNvPr id="5" name="Picture 4" descr="My list box period items period add left parenthesis my list item right parenthesis semicolon."/>
          <p:cNvPicPr>
            <a:picLocks noChangeAspect="1"/>
          </p:cNvPicPr>
          <p:nvPr/>
        </p:nvPicPr>
        <p:blipFill rotWithShape="1">
          <a:blip r:embed="rId2"/>
          <a:srcRect l="5826" b="11908"/>
          <a:stretch/>
        </p:blipFill>
        <p:spPr>
          <a:xfrm>
            <a:off x="1295400" y="2971573"/>
            <a:ext cx="5620770" cy="563908"/>
          </a:xfrm>
          <a:prstGeom prst="rect">
            <a:avLst/>
          </a:prstGeom>
        </p:spPr>
      </p:pic>
      <p:sp>
        <p:nvSpPr>
          <p:cNvPr id="4" name="Text Placeholder 3"/>
          <p:cNvSpPr>
            <a:spLocks noGrp="1"/>
          </p:cNvSpPr>
          <p:nvPr>
            <p:ph type="body" idx="2"/>
          </p:nvPr>
        </p:nvSpPr>
        <p:spPr>
          <a:xfrm>
            <a:off x="457200" y="3565961"/>
            <a:ext cx="8229600" cy="1340893"/>
          </a:xfrm>
        </p:spPr>
        <p:txBody>
          <a:bodyPr/>
          <a:lstStyle/>
          <a:p>
            <a:r>
              <a:rPr lang="en-US" sz="2400" dirty="0">
                <a:latin typeface="+mn-lt"/>
              </a:rPr>
              <a:t>You can add items to </a:t>
            </a:r>
            <a:r>
              <a:rPr lang="en-US" sz="2400" dirty="0">
                <a:latin typeface="Consolas" panose="020B0609020204030204" pitchFamily="49" charset="0"/>
                <a:cs typeface="Consolas" panose="020B0609020204030204" pitchFamily="49" charset="0"/>
              </a:rPr>
              <a:t>ListBoxes</a:t>
            </a:r>
            <a:r>
              <a:rPr lang="en-US" sz="2400" dirty="0">
                <a:latin typeface="+mn-lt"/>
              </a:rPr>
              <a:t> and </a:t>
            </a:r>
            <a:r>
              <a:rPr lang="en-US" sz="2400" dirty="0">
                <a:latin typeface="Consolas" panose="020B0609020204030204" pitchFamily="49" charset="0"/>
                <a:cs typeface="Consolas" panose="020B0609020204030204" pitchFamily="49" charset="0"/>
              </a:rPr>
              <a:t>CheckedListBoxes</a:t>
            </a:r>
            <a:r>
              <a:rPr lang="en-US" sz="2400" dirty="0">
                <a:latin typeface="+mn-lt"/>
              </a:rPr>
              <a:t> visually by examining the </a:t>
            </a:r>
            <a:r>
              <a:rPr lang="en-US" sz="2400" dirty="0">
                <a:latin typeface="Consolas" panose="020B0609020204030204" pitchFamily="49" charset="0"/>
                <a:cs typeface="Consolas" panose="020B0609020204030204" pitchFamily="49" charset="0"/>
              </a:rPr>
              <a:t>Items</a:t>
            </a:r>
            <a:r>
              <a:rPr lang="en-US" sz="2400" b="1" dirty="0">
                <a:latin typeface="+mn-lt"/>
              </a:rPr>
              <a:t> </a:t>
            </a:r>
            <a:r>
              <a:rPr lang="en-US" sz="2400" dirty="0">
                <a:latin typeface="+mn-lt"/>
              </a:rPr>
              <a:t>property in the </a:t>
            </a:r>
            <a:r>
              <a:rPr lang="en-US" sz="2400" b="1" dirty="0">
                <a:latin typeface="+mn-lt"/>
              </a:rPr>
              <a:t>Properties</a:t>
            </a:r>
            <a:r>
              <a:rPr lang="en-US" sz="2400" dirty="0">
                <a:latin typeface="+mn-lt"/>
              </a:rPr>
              <a:t> window (Figure 15.17</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5338213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15.17 </a:t>
            </a:r>
            <a:r>
              <a:rPr lang="en-US" dirty="0"/>
              <a:t>String Collection </a:t>
            </a:r>
            <a:r>
              <a:rPr lang="en-US" dirty="0" smtClean="0"/>
              <a:t>Editor</a:t>
            </a:r>
            <a:endParaRPr lang="en-US" dirty="0"/>
          </a:p>
        </p:txBody>
      </p:sp>
      <p:pic>
        <p:nvPicPr>
          <p:cNvPr id="4" name="Picture 3" descr="The string collection editor. The string collection editor contains text box and two buttons. The title bar has the title, string collection editor, on the left, a minimize, a maximize and a close button on the right. Text above the text box reads as follows: enter the strings in the collection, one per line. The text box contains the items 1 to 6, with a scroll bar on the right. The two buttons are, ok, and canc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093" y="2103035"/>
            <a:ext cx="7729815" cy="2469051"/>
          </a:xfrm>
          <a:prstGeom prst="rect">
            <a:avLst/>
          </a:prstGeom>
        </p:spPr>
      </p:pic>
    </p:spTree>
    <p:extLst>
      <p:ext uri="{BB962C8B-B14F-4D97-AF65-F5344CB8AC3E}">
        <p14:creationId xmlns:p14="http://schemas.microsoft.com/office/powerpoint/2010/main" val="36751156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15.6 </a:t>
            </a:r>
            <a:r>
              <a:rPr lang="en-US" dirty="0" smtClean="0"/>
              <a:t>ListBox Control </a:t>
            </a:r>
            <a:r>
              <a:rPr lang="en-US" sz="2000" b="0" dirty="0" smtClean="0"/>
              <a:t>(3 of 3)</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Figure 15.18 uses class </a:t>
            </a:r>
            <a:r>
              <a:rPr lang="en-US" altLang="en-US" sz="2400" dirty="0">
                <a:latin typeface="Consolas" panose="020B0609020204030204" pitchFamily="49" charset="0"/>
                <a:cs typeface="Consolas" panose="020B0609020204030204" pitchFamily="49" charset="0"/>
              </a:rPr>
              <a:t>ListBoxTestForm</a:t>
            </a:r>
            <a:r>
              <a:rPr lang="en-US" altLang="en-US" sz="2400" dirty="0">
                <a:latin typeface="+mn-lt"/>
              </a:rPr>
              <a:t> to add, remove and clear items from </a:t>
            </a:r>
            <a:r>
              <a:rPr lang="en-US" altLang="en-US" sz="2400" dirty="0">
                <a:latin typeface="Consolas" panose="020B0609020204030204" pitchFamily="49" charset="0"/>
                <a:cs typeface="Consolas" panose="020B0609020204030204" pitchFamily="49" charset="0"/>
              </a:rPr>
              <a:t>ListBox displayListBox</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732625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chor="b"/>
          <a:lstStyle/>
          <a:p>
            <a:r>
              <a:rPr lang="en-US" dirty="0"/>
              <a:t>Figure </a:t>
            </a:r>
            <a:r>
              <a:rPr lang="en-US" dirty="0" smtClean="0"/>
              <a:t>15.1 Menus</a:t>
            </a:r>
            <a:r>
              <a:rPr lang="en-US" dirty="0"/>
              <a:t>, Submenus and Menu </a:t>
            </a:r>
            <a:r>
              <a:rPr lang="en-US" dirty="0" smtClean="0"/>
              <a:t>Items</a:t>
            </a:r>
            <a:endParaRPr lang="en-US" dirty="0"/>
          </a:p>
        </p:txBody>
      </p:sp>
      <p:pic>
        <p:nvPicPr>
          <p:cNvPr id="4" name="Picture 3" descr="The Visual Studio menu. The view tab is selected at the top of the main window. A drop down menu provides the menu items along with their shortcut keys. Some menu items contain an arrow pointing towards the right. Placing the cursor over those items opens up a sub menu to the right. The menu items and the submenu contain the menu icon on the left of each item. A horizontal separator bar divides groups of items. The window tab contains a drop down list of commands, some of which are written in faded letters to identify that they are disabled. Some menu items have a check mark to indicate the selection mad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791" y="1621681"/>
            <a:ext cx="5882418" cy="4644534"/>
          </a:xfrm>
          <a:prstGeom prst="rect">
            <a:avLst/>
          </a:prstGeom>
        </p:spPr>
      </p:pic>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15.18 Program that </a:t>
            </a:r>
            <a:r>
              <a:rPr lang="en-US" dirty="0"/>
              <a:t>Adds, Removes and Clears </a:t>
            </a:r>
            <a:r>
              <a:rPr lang="en-US" dirty="0">
                <a:latin typeface="Consolas" panose="020B0609020204030204" pitchFamily="49" charset="0"/>
                <a:cs typeface="Consolas" panose="020B0609020204030204" pitchFamily="49" charset="0"/>
              </a:rPr>
              <a:t>ListBox</a:t>
            </a:r>
            <a:r>
              <a:rPr lang="en-US" dirty="0"/>
              <a:t> </a:t>
            </a:r>
            <a:r>
              <a:rPr lang="en-US" dirty="0" smtClean="0"/>
              <a:t>Items </a:t>
            </a:r>
            <a:r>
              <a:rPr lang="en-US" sz="2000" b="0" dirty="0" smtClean="0"/>
              <a:t>(1 of 5)</a:t>
            </a:r>
            <a:endParaRPr lang="en-US" sz="2000" b="0" dirty="0"/>
          </a:p>
        </p:txBody>
      </p:sp>
      <p:pic>
        <p:nvPicPr>
          <p:cNvPr id="6" name="Picture 5" descr="A code for a program that adds, removes, and clears list box items. Line 1: forward slash, forward slash, f i g, period, 15, period, 18, colon, list box, test form, period, c s. Line 2: forward slash, forward slash, program that adds, comma, removes and clears list box, items period. Line 3: using system, semicolon. Line 4: using system, period, windows, period, forms, semicolon. Line 5: blank. Line 6: namespace list box, test. Line 7: left brace. Line 8, indented once: forward slash, forward slash, form uses a text box and buttons to add, comma. Line 9, indented once: forward slash, forward slash, remove, comma, and clear list box, items. Line 10, indented once: public partial class list box, test form, colon, form. Line 11, indented once: left brace. Line 12, indented twice: forward slash, forward slash, constructor. Line 13, indented twice: public list box, test form, left parenthesis, right parenthesis. Line 14, indented twice: left brace. Line 15, indented three times: initialize component, left parenthesis, right parenthesis, semicolon. Line 16, indented twice: right brace. Line 17: blank."/>
          <p:cNvPicPr>
            <a:picLocks noChangeAspect="1"/>
          </p:cNvPicPr>
          <p:nvPr/>
        </p:nvPicPr>
        <p:blipFill>
          <a:blip r:embed="rId2"/>
          <a:stretch>
            <a:fillRect/>
          </a:stretch>
        </p:blipFill>
        <p:spPr>
          <a:xfrm>
            <a:off x="584870" y="1608894"/>
            <a:ext cx="7974259" cy="3926164"/>
          </a:xfrm>
          <a:prstGeom prst="rect">
            <a:avLst/>
          </a:prstGeom>
        </p:spPr>
      </p:pic>
    </p:spTree>
    <p:extLst>
      <p:ext uri="{BB962C8B-B14F-4D97-AF65-F5344CB8AC3E}">
        <p14:creationId xmlns:p14="http://schemas.microsoft.com/office/powerpoint/2010/main" val="34755623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15.18 Program </a:t>
            </a:r>
            <a:r>
              <a:rPr lang="en-US" dirty="0" smtClean="0"/>
              <a:t>that </a:t>
            </a:r>
            <a:r>
              <a:rPr lang="en-US" dirty="0"/>
              <a:t>Adds, Removes and Clears </a:t>
            </a:r>
            <a:r>
              <a:rPr lang="en-US" dirty="0">
                <a:latin typeface="Consolas" panose="020B0609020204030204" pitchFamily="49" charset="0"/>
                <a:cs typeface="Consolas" panose="020B0609020204030204" pitchFamily="49" charset="0"/>
              </a:rPr>
              <a:t>ListBox</a:t>
            </a:r>
            <a:r>
              <a:rPr lang="en-US" dirty="0"/>
              <a:t> </a:t>
            </a:r>
            <a:r>
              <a:rPr lang="en-US" dirty="0" smtClean="0"/>
              <a:t>Items </a:t>
            </a:r>
            <a:r>
              <a:rPr lang="en-US" sz="2000" b="0" dirty="0" smtClean="0"/>
              <a:t>(2 of 5)</a:t>
            </a:r>
            <a:endParaRPr lang="en-US" sz="2000" b="0" dirty="0"/>
          </a:p>
        </p:txBody>
      </p:sp>
      <p:pic>
        <p:nvPicPr>
          <p:cNvPr id="7" name="Picture 6" descr="A code for a program that adds, removes, and clears list box items. Line 18, indented twice: forward slash, forward slash, add new item to list box, left parenthesis, text from input text box, right parenthesis. Line 19, indented twice: forward slash, forward slash, and clear input text box. Line 20, indented twice: private void add button, underscore, click, left parenthesis, object sender, comma, event a r g s, e, right parenthesis. Line 21, indented twice: left brace. Line 22, indented three times: display list box, period, items, period, add, left parenthesis, input text box, period, text, right parenthesis, semicolon. Line 23, indented three times: input text box, period, clear, left parenthesis, right parenthesis, semicolon. Line 24, indented twice: right brace. Line 25: blank. Line 26, indented twice: forward slash, forward slash, remove item if one is selected. Line 27, indented twice: private void remove button, underscore, click, left parenthesis, object sender, comma, event a r g s, e, right parenthesis. Line 28, indented twice: left brace. Line 29, indented three times: forward slash, forward slash, check whether item is selected, semicolon, if so, comma, remove. Line 30, indented three times: if, left parenthesis, display list box, period, selected index exclamation point = minus 1, right parenthesis. Line 31, indented three times: left brace. Line 32, indented four times: display list box, period, items, period, remove at, left parenthesis, display list box, period, selected index, right parenthesis, semicolon. Line 33, indented three times: right brace. Line 34, indented twice: right brace."/>
          <p:cNvPicPr>
            <a:picLocks noChangeAspect="1"/>
          </p:cNvPicPr>
          <p:nvPr/>
        </p:nvPicPr>
        <p:blipFill>
          <a:blip r:embed="rId2"/>
          <a:stretch>
            <a:fillRect/>
          </a:stretch>
        </p:blipFill>
        <p:spPr>
          <a:xfrm>
            <a:off x="627546" y="1708168"/>
            <a:ext cx="7888908" cy="3962743"/>
          </a:xfrm>
          <a:prstGeom prst="rect">
            <a:avLst/>
          </a:prstGeom>
        </p:spPr>
      </p:pic>
    </p:spTree>
    <p:extLst>
      <p:ext uri="{BB962C8B-B14F-4D97-AF65-F5344CB8AC3E}">
        <p14:creationId xmlns:p14="http://schemas.microsoft.com/office/powerpoint/2010/main" val="3101818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15.18 Program </a:t>
            </a:r>
            <a:r>
              <a:rPr lang="en-US" dirty="0" smtClean="0"/>
              <a:t>that </a:t>
            </a:r>
            <a:r>
              <a:rPr lang="en-US" dirty="0"/>
              <a:t>Adds, Removes and Clears </a:t>
            </a:r>
            <a:r>
              <a:rPr lang="en-US" dirty="0">
                <a:latin typeface="Consolas" panose="020B0609020204030204" pitchFamily="49" charset="0"/>
                <a:cs typeface="Consolas" panose="020B0609020204030204" pitchFamily="49" charset="0"/>
              </a:rPr>
              <a:t>ListBox</a:t>
            </a:r>
            <a:r>
              <a:rPr lang="en-US" dirty="0"/>
              <a:t> </a:t>
            </a:r>
            <a:r>
              <a:rPr lang="en-US" dirty="0" smtClean="0"/>
              <a:t>Items </a:t>
            </a:r>
            <a:r>
              <a:rPr lang="en-US" sz="2000" b="0" dirty="0" smtClean="0"/>
              <a:t>(3 of 5)</a:t>
            </a:r>
            <a:endParaRPr lang="en-US" sz="2000" b="0" dirty="0"/>
          </a:p>
        </p:txBody>
      </p:sp>
      <p:pic>
        <p:nvPicPr>
          <p:cNvPr id="7" name="Picture 6" descr="A code for a program that adds, removes, and clears list box items. Line 35: blank. Line 36, indented twice: forward slash, forward slash, clear all items in list box. Line 37, indented twice: private void clear button, underscore, click, left parenthesis, object sender, comma, event a r g s, e, right parenthesis. Line 38, indented twice: left brace. Line 39, indented three times: display list box, period, items, period, clear, left parenthesis, right parenthesis, semicolon. Line 40, indented twice: right brace. Line 41: blank. Line 42, indented twice: forward slash, forward slash, exit app. Line 43, indented twice: private void exit button, underscore, click, left parenthesis, object sender, comma, event a r g s, e, right parenthesis. Line 44, indented twice: left brace. Line 45, indented three times: application, period, exit, left parenthesis, right parenthesis, semicolon. Line 46, indented twice: right brace. Line 47, indented once: right brace. Line 48: right brace."/>
          <p:cNvPicPr>
            <a:picLocks noChangeAspect="1"/>
          </p:cNvPicPr>
          <p:nvPr/>
        </p:nvPicPr>
        <p:blipFill>
          <a:blip r:embed="rId2"/>
          <a:stretch>
            <a:fillRect/>
          </a:stretch>
        </p:blipFill>
        <p:spPr>
          <a:xfrm>
            <a:off x="629290" y="1686547"/>
            <a:ext cx="7885420" cy="3669909"/>
          </a:xfrm>
          <a:prstGeom prst="rect">
            <a:avLst/>
          </a:prstGeom>
        </p:spPr>
      </p:pic>
    </p:spTree>
    <p:extLst>
      <p:ext uri="{BB962C8B-B14F-4D97-AF65-F5344CB8AC3E}">
        <p14:creationId xmlns:p14="http://schemas.microsoft.com/office/powerpoint/2010/main" val="1737112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15.18 Program that </a:t>
            </a:r>
            <a:r>
              <a:rPr lang="en-US" dirty="0"/>
              <a:t>Adds, Removes and Clears </a:t>
            </a:r>
            <a:r>
              <a:rPr lang="en-US" dirty="0">
                <a:latin typeface="Consolas" panose="020B0609020204030204" pitchFamily="49" charset="0"/>
                <a:cs typeface="Consolas" panose="020B0609020204030204" pitchFamily="49" charset="0"/>
              </a:rPr>
              <a:t>ListBox</a:t>
            </a:r>
            <a:r>
              <a:rPr lang="en-US" dirty="0"/>
              <a:t> </a:t>
            </a:r>
            <a:r>
              <a:rPr lang="en-US" dirty="0" smtClean="0"/>
              <a:t>Items </a:t>
            </a:r>
            <a:r>
              <a:rPr lang="en-US" sz="2000" b="0" dirty="0" smtClean="0"/>
              <a:t>(4 of 5)</a:t>
            </a:r>
            <a:endParaRPr lang="en-US" sz="2000" b="0" dirty="0"/>
          </a:p>
        </p:txBody>
      </p:sp>
      <p:pic>
        <p:nvPicPr>
          <p:cNvPr id="6" name="Picture 5" descr="Program code output. Step by step screen captures labeled a to d. Step a. G u i after adding dog, cat, and chicken and before adding cow. The screen capture of the list box test contains a title bar, 1 list box, 1 text box, and 4 buttons. The title bar has: the title, list box test, on the left, a minimize, a maximize and a close button on the right. The list box contains the names of all three animals: dog, cat, chicken. The text box area displays cow. The 4 buttons are, add, remove, clear, exit. The cursor is over the button add. Step b. G u i after adding cow and before deleting chicken. The list box contains the following animals: dog, cat, chicken, cow."/>
          <p:cNvPicPr>
            <a:picLocks noChangeAspect="1"/>
          </p:cNvPicPr>
          <p:nvPr/>
        </p:nvPicPr>
        <p:blipFill>
          <a:blip r:embed="rId2"/>
          <a:stretch>
            <a:fillRect/>
          </a:stretch>
        </p:blipFill>
        <p:spPr>
          <a:xfrm>
            <a:off x="799765" y="1601025"/>
            <a:ext cx="7544469" cy="3769276"/>
          </a:xfrm>
          <a:prstGeom prst="rect">
            <a:avLst/>
          </a:prstGeom>
        </p:spPr>
      </p:pic>
    </p:spTree>
    <p:extLst>
      <p:ext uri="{BB962C8B-B14F-4D97-AF65-F5344CB8AC3E}">
        <p14:creationId xmlns:p14="http://schemas.microsoft.com/office/powerpoint/2010/main" val="29455902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15.18 Program </a:t>
            </a:r>
            <a:r>
              <a:rPr lang="en-US" dirty="0" smtClean="0"/>
              <a:t>that </a:t>
            </a:r>
            <a:r>
              <a:rPr lang="en-US" dirty="0"/>
              <a:t>Adds, Removes and Clears </a:t>
            </a:r>
            <a:r>
              <a:rPr lang="en-US" dirty="0">
                <a:latin typeface="Consolas" panose="020B0609020204030204" pitchFamily="49" charset="0"/>
                <a:cs typeface="Consolas" panose="020B0609020204030204" pitchFamily="49" charset="0"/>
              </a:rPr>
              <a:t>ListBox</a:t>
            </a:r>
            <a:r>
              <a:rPr lang="en-US" dirty="0"/>
              <a:t> </a:t>
            </a:r>
            <a:r>
              <a:rPr lang="en-US" dirty="0" smtClean="0"/>
              <a:t>Items </a:t>
            </a:r>
            <a:r>
              <a:rPr lang="en-US" sz="2000" b="0" dirty="0" smtClean="0"/>
              <a:t>(5 of 5)</a:t>
            </a:r>
            <a:endParaRPr lang="en-US" sz="2000" b="0" dirty="0"/>
          </a:p>
        </p:txBody>
      </p:sp>
      <p:pic>
        <p:nvPicPr>
          <p:cNvPr id="4" name="Picture 3" descr="Program code output. Step c. G u i after deleting chicken. The list box contains the following animals: dog, cat, cow. The cursor is over the button remove. Step d. G u i after clearing the list box. The list box is empty, and the cursor it over the button clear.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80" y="1702937"/>
            <a:ext cx="7777639" cy="3844727"/>
          </a:xfrm>
          <a:prstGeom prst="rect">
            <a:avLst/>
          </a:prstGeom>
        </p:spPr>
      </p:pic>
    </p:spTree>
    <p:extLst>
      <p:ext uri="{BB962C8B-B14F-4D97-AF65-F5344CB8AC3E}">
        <p14:creationId xmlns:p14="http://schemas.microsoft.com/office/powerpoint/2010/main" val="17560439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15.7 CheckedListBox </a:t>
            </a:r>
            <a:r>
              <a:rPr lang="en-US" dirty="0"/>
              <a:t>Control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ea typeface="Times New Roman" panose="02020603050405020304" pitchFamily="18" charset="0"/>
                <a:cs typeface="Arial" panose="020B0604020202020204" pitchFamily="34" charset="0"/>
              </a:rPr>
              <a:t>The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CheckedListBox</a:t>
            </a:r>
            <a:r>
              <a:rPr lang="en-US" altLang="en-US" sz="2400" dirty="0">
                <a:solidFill>
                  <a:srgbClr val="000000"/>
                </a:solidFill>
                <a:latin typeface="+mn-lt"/>
                <a:ea typeface="Times New Roman" panose="02020603050405020304" pitchFamily="18" charset="0"/>
                <a:cs typeface="Arial" panose="020B0604020202020204" pitchFamily="34" charset="0"/>
              </a:rPr>
              <a:t> control derives from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ListBox</a:t>
            </a:r>
            <a:r>
              <a:rPr lang="en-US" altLang="en-US" sz="2400" b="1" dirty="0">
                <a:solidFill>
                  <a:srgbClr val="000000"/>
                </a:solidFill>
                <a:latin typeface="+mn-lt"/>
                <a:ea typeface="Times New Roman" panose="02020603050405020304" pitchFamily="18" charset="0"/>
                <a:cs typeface="Arial" panose="020B0604020202020204" pitchFamily="34" charset="0"/>
              </a:rPr>
              <a:t> </a:t>
            </a:r>
            <a:r>
              <a:rPr lang="en-US" altLang="en-US" sz="2400" dirty="0">
                <a:solidFill>
                  <a:srgbClr val="000000"/>
                </a:solidFill>
                <a:latin typeface="+mn-lt"/>
                <a:ea typeface="Times New Roman" panose="02020603050405020304" pitchFamily="18" charset="0"/>
                <a:cs typeface="Arial" panose="020B0604020202020204" pitchFamily="34" charset="0"/>
              </a:rPr>
              <a:t>and displays a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CheckBox</a:t>
            </a:r>
            <a:r>
              <a:rPr lang="en-US" altLang="en-US" sz="2400" dirty="0">
                <a:solidFill>
                  <a:srgbClr val="000000"/>
                </a:solidFill>
                <a:latin typeface="+mn-lt"/>
                <a:ea typeface="Times New Roman" panose="02020603050405020304" pitchFamily="18" charset="0"/>
                <a:cs typeface="Arial" panose="020B0604020202020204" pitchFamily="34" charset="0"/>
              </a:rPr>
              <a:t> with each item </a:t>
            </a:r>
            <a:r>
              <a:rPr lang="en-US" altLang="en-US" sz="2400" dirty="0" smtClean="0">
                <a:solidFill>
                  <a:srgbClr val="000000"/>
                </a:solidFill>
                <a:latin typeface="+mn-lt"/>
                <a:ea typeface="Times New Roman" panose="02020603050405020304" pitchFamily="18" charset="0"/>
                <a:cs typeface="Arial" panose="020B0604020202020204" pitchFamily="34" charset="0"/>
              </a:rPr>
              <a:t>(Figure</a:t>
            </a:r>
            <a:r>
              <a:rPr lang="en-US" altLang="en-US" sz="2400" dirty="0">
                <a:solidFill>
                  <a:srgbClr val="000000"/>
                </a:solidFill>
                <a:latin typeface="+mn-lt"/>
                <a:ea typeface="Times New Roman" panose="02020603050405020304" pitchFamily="18" charset="0"/>
                <a:cs typeface="Arial" panose="020B0604020202020204" pitchFamily="34" charset="0"/>
              </a:rPr>
              <a:t> </a:t>
            </a:r>
            <a:r>
              <a:rPr lang="en-US" altLang="en-US" sz="2400" dirty="0" smtClean="0">
                <a:solidFill>
                  <a:srgbClr val="000000"/>
                </a:solidFill>
                <a:latin typeface="+mn-lt"/>
                <a:ea typeface="Times New Roman" panose="02020603050405020304" pitchFamily="18" charset="0"/>
                <a:cs typeface="Arial" panose="020B0604020202020204" pitchFamily="34" charset="0"/>
              </a:rPr>
              <a:t>15.19 see slide 77).</a:t>
            </a:r>
            <a:endParaRPr lang="en-US" altLang="en-US" sz="2400" dirty="0">
              <a:solidFill>
                <a:srgbClr val="000000"/>
              </a:solidFill>
              <a:latin typeface="+mn-lt"/>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259251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Programming Error 15.1</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The </a:t>
            </a:r>
            <a:r>
              <a:rPr lang="en-US" sz="2400" dirty="0" smtClean="0">
                <a:latin typeface="+mn-lt"/>
              </a:rPr>
              <a:t>I</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E </a:t>
            </a:r>
            <a:r>
              <a:rPr lang="en-US" sz="2400" dirty="0">
                <a:latin typeface="+mn-lt"/>
              </a:rPr>
              <a:t>displays an error message if you attempt to set the </a:t>
            </a:r>
            <a:r>
              <a:rPr lang="en-US" sz="2400" dirty="0">
                <a:latin typeface="Consolas" panose="020B0609020204030204" pitchFamily="49" charset="0"/>
                <a:cs typeface="Consolas" panose="020B0609020204030204" pitchFamily="49" charset="0"/>
              </a:rPr>
              <a:t>SelectionMode</a:t>
            </a:r>
            <a:r>
              <a:rPr lang="en-US" sz="2400" dirty="0">
                <a:latin typeface="+mn-lt"/>
              </a:rPr>
              <a:t> property </a:t>
            </a:r>
            <a:r>
              <a:rPr lang="en-US" sz="2400" dirty="0" smtClean="0">
                <a:latin typeface="+mn-lt"/>
              </a:rPr>
              <a:t>to </a:t>
            </a:r>
            <a:r>
              <a:rPr lang="en-US" sz="2400" dirty="0" smtClean="0">
                <a:latin typeface="Consolas" panose="020B0609020204030204" pitchFamily="49" charset="0"/>
                <a:cs typeface="Consolas" panose="020B0609020204030204" pitchFamily="49" charset="0"/>
              </a:rPr>
              <a:t>MultiSimple</a:t>
            </a:r>
            <a:r>
              <a:rPr lang="en-US" sz="2400" dirty="0" smtClean="0">
                <a:latin typeface="+mn-lt"/>
              </a:rPr>
              <a:t> </a:t>
            </a:r>
            <a:r>
              <a:rPr lang="en-US" sz="2400" dirty="0">
                <a:latin typeface="+mn-lt"/>
              </a:rPr>
              <a:t>or </a:t>
            </a:r>
            <a:r>
              <a:rPr lang="en-US" sz="2400" dirty="0">
                <a:latin typeface="Consolas" panose="020B0609020204030204" pitchFamily="49" charset="0"/>
                <a:cs typeface="Consolas" panose="020B0609020204030204" pitchFamily="49" charset="0"/>
              </a:rPr>
              <a:t>MultiExtended</a:t>
            </a:r>
            <a:r>
              <a:rPr lang="en-US" sz="2400" dirty="0">
                <a:latin typeface="+mn-lt"/>
              </a:rPr>
              <a:t> in the </a:t>
            </a:r>
            <a:r>
              <a:rPr lang="en-US" sz="2400" dirty="0">
                <a:latin typeface="Consolas" panose="020B0609020204030204" pitchFamily="49" charset="0"/>
                <a:cs typeface="Consolas" panose="020B0609020204030204" pitchFamily="49" charset="0"/>
              </a:rPr>
              <a:t>Properties</a:t>
            </a:r>
            <a:r>
              <a:rPr lang="en-US" sz="2400" dirty="0">
                <a:latin typeface="+mn-lt"/>
              </a:rPr>
              <a:t> window of a </a:t>
            </a:r>
            <a:r>
              <a:rPr lang="en-US" sz="2400" dirty="0">
                <a:latin typeface="Consolas" panose="020B0609020204030204" pitchFamily="49" charset="0"/>
                <a:cs typeface="Consolas" panose="020B0609020204030204" pitchFamily="49" charset="0"/>
              </a:rPr>
              <a:t>CheckedListBox</a:t>
            </a:r>
            <a:r>
              <a:rPr lang="en-US" sz="2400" dirty="0">
                <a:latin typeface="+mn-lt"/>
              </a:rPr>
              <a:t>. If </a:t>
            </a:r>
            <a:r>
              <a:rPr lang="en-US" sz="2400" dirty="0" smtClean="0">
                <a:latin typeface="+mn-lt"/>
              </a:rPr>
              <a:t>this value </a:t>
            </a:r>
            <a:r>
              <a:rPr lang="en-US" sz="2400" dirty="0">
                <a:latin typeface="+mn-lt"/>
              </a:rPr>
              <a:t>is set programmatically, a runtime error occurs.</a:t>
            </a:r>
          </a:p>
        </p:txBody>
      </p:sp>
    </p:spTree>
    <p:extLst>
      <p:ext uri="{BB962C8B-B14F-4D97-AF65-F5344CB8AC3E}">
        <p14:creationId xmlns:p14="http://schemas.microsoft.com/office/powerpoint/2010/main" val="3484423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15.19 </a:t>
            </a:r>
            <a:r>
              <a:rPr lang="en-US" dirty="0" smtClean="0">
                <a:latin typeface="Consolas" panose="020B0609020204030204" pitchFamily="49" charset="0"/>
                <a:cs typeface="Consolas" panose="020B0609020204030204" pitchFamily="49" charset="0"/>
              </a:rPr>
              <a:t>CheckedListBox</a:t>
            </a:r>
            <a:r>
              <a:rPr lang="en-US" dirty="0" smtClean="0"/>
              <a:t> </a:t>
            </a:r>
            <a:r>
              <a:rPr lang="en-US" dirty="0"/>
              <a:t>Properties, a Method and an </a:t>
            </a:r>
            <a:r>
              <a:rPr lang="en-US" dirty="0" smtClean="0"/>
              <a:t>Event </a:t>
            </a:r>
            <a:r>
              <a:rPr lang="en-US" sz="2000" b="0" dirty="0" smtClean="0"/>
              <a:t>(1 of 3)</a:t>
            </a:r>
            <a:endParaRPr lang="en-US" sz="2000" b="0" dirty="0"/>
          </a:p>
        </p:txBody>
      </p:sp>
      <p:sp>
        <p:nvSpPr>
          <p:cNvPr id="3" name="Text Placeholder 2"/>
          <p:cNvSpPr>
            <a:spLocks noGrp="1"/>
          </p:cNvSpPr>
          <p:nvPr>
            <p:ph type="body" idx="1"/>
          </p:nvPr>
        </p:nvSpPr>
        <p:spPr>
          <a:xfrm>
            <a:off x="457200" y="1600201"/>
            <a:ext cx="8229600" cy="1203960"/>
          </a:xfrm>
        </p:spPr>
        <p:txBody>
          <a:bodyPr/>
          <a:lstStyle/>
          <a:p>
            <a:pPr marL="0" indent="0">
              <a:spcBef>
                <a:spcPts val="600"/>
              </a:spcBef>
              <a:buNone/>
            </a:pPr>
            <a:r>
              <a:rPr lang="en-US" sz="2200" b="1" dirty="0">
                <a:latin typeface="+mn-lt"/>
              </a:rPr>
              <a:t>Common </a:t>
            </a:r>
            <a:r>
              <a:rPr lang="en-US" sz="2200" b="1" dirty="0" smtClean="0">
                <a:latin typeface="+mn-lt"/>
              </a:rPr>
              <a:t>Properties</a:t>
            </a:r>
          </a:p>
          <a:p>
            <a:pPr marL="0" indent="0">
              <a:spcBef>
                <a:spcPts val="600"/>
              </a:spcBef>
              <a:buNone/>
            </a:pPr>
            <a:r>
              <a:rPr lang="en-US" sz="2200" dirty="0" smtClean="0">
                <a:latin typeface="+mn-lt"/>
              </a:rPr>
              <a:t>(</a:t>
            </a:r>
            <a:r>
              <a:rPr lang="en-US" sz="2200" dirty="0">
                <a:latin typeface="+mn-lt"/>
              </a:rPr>
              <a:t>All the </a:t>
            </a:r>
            <a:r>
              <a:rPr lang="en-US" sz="2200" dirty="0">
                <a:latin typeface="Consolas" panose="020B0609020204030204" pitchFamily="49" charset="0"/>
                <a:cs typeface="Consolas" panose="020B0609020204030204" pitchFamily="49" charset="0"/>
              </a:rPr>
              <a:t>ListBox</a:t>
            </a:r>
            <a:r>
              <a:rPr lang="en-US" sz="2200" dirty="0">
                <a:latin typeface="+mn-lt"/>
              </a:rPr>
              <a:t> properties, methods and events </a:t>
            </a:r>
            <a:r>
              <a:rPr lang="en-US" sz="2200" dirty="0" smtClean="0">
                <a:latin typeface="+mn-lt"/>
              </a:rPr>
              <a:t>are inherited by </a:t>
            </a:r>
            <a:r>
              <a:rPr lang="en-US" sz="2200" dirty="0" smtClean="0">
                <a:latin typeface="Consolas" panose="020B0609020204030204" pitchFamily="49" charset="0"/>
                <a:cs typeface="Consolas" panose="020B0609020204030204" pitchFamily="49" charset="0"/>
              </a:rPr>
              <a:t>CheckedListBox</a:t>
            </a:r>
            <a:r>
              <a:rPr lang="en-US" sz="2200" dirty="0">
                <a:latin typeface="+mn-lt"/>
              </a:rPr>
              <a:t>.)</a:t>
            </a:r>
          </a:p>
        </p:txBody>
      </p:sp>
      <p:graphicFrame>
        <p:nvGraphicFramePr>
          <p:cNvPr id="4" name="Table 3"/>
          <p:cNvGraphicFramePr>
            <a:graphicFrameLocks noGrp="1"/>
          </p:cNvGraphicFramePr>
          <p:nvPr>
            <p:extLst>
              <p:ext uri="{D42A27DB-BD31-4B8C-83A1-F6EECF244321}">
                <p14:modId xmlns:p14="http://schemas.microsoft.com/office/powerpoint/2010/main" val="878206536"/>
              </p:ext>
            </p:extLst>
          </p:nvPr>
        </p:nvGraphicFramePr>
        <p:xfrm>
          <a:off x="457200" y="3014337"/>
          <a:ext cx="8229600" cy="3139440"/>
        </p:xfrm>
        <a:graphic>
          <a:graphicData uri="http://schemas.openxmlformats.org/drawingml/2006/table">
            <a:tbl>
              <a:tblPr firstRow="1" bandRow="1">
                <a:tableStyleId>{40F9630F-82C1-40B7-BC3A-925EFCFF5E92}</a:tableStyleId>
              </a:tblPr>
              <a:tblGrid>
                <a:gridCol w="2408830">
                  <a:extLst>
                    <a:ext uri="{9D8B030D-6E8A-4147-A177-3AD203B41FA5}">
                      <a16:colId xmlns:a16="http://schemas.microsoft.com/office/drawing/2014/main" val="1254134730"/>
                    </a:ext>
                  </a:extLst>
                </a:gridCol>
                <a:gridCol w="5820770">
                  <a:extLst>
                    <a:ext uri="{9D8B030D-6E8A-4147-A177-3AD203B41FA5}">
                      <a16:colId xmlns:a16="http://schemas.microsoft.com/office/drawing/2014/main" val="649141392"/>
                    </a:ext>
                  </a:extLst>
                </a:gridCol>
              </a:tblGrid>
              <a:tr h="0">
                <a:tc>
                  <a:txBody>
                    <a:bodyPr/>
                    <a:lstStyle/>
                    <a:p>
                      <a:r>
                        <a:rPr lang="en-US" sz="14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CheckedListBox</a:t>
                      </a:r>
                      <a:r>
                        <a:rPr lang="en-US" sz="1400" b="1" i="0" u="none" strike="noStrike" cap="none" baseline="0" dirty="0" smtClean="0">
                          <a:solidFill>
                            <a:schemeClr val="dk1"/>
                          </a:solidFill>
                          <a:latin typeface="+mn-lt"/>
                          <a:ea typeface="Arial"/>
                          <a:cs typeface="Arial"/>
                          <a:sym typeface="Arial"/>
                        </a:rPr>
                        <a:t> properties, a method and an event</a:t>
                      </a:r>
                      <a:endParaRPr lang="en-US" sz="14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Description</a:t>
                      </a:r>
                      <a:endParaRPr lang="en-US" sz="14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1593375"/>
                  </a:ext>
                </a:extLst>
              </a:tr>
              <a:tr h="133146">
                <a:tc>
                  <a:txBody>
                    <a:bodyPr/>
                    <a:lstStyle/>
                    <a:p>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CheckedItems</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Accessible only at runtime. Returns the collection of items that are checked as a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CheckedListBox</a:t>
                      </a:r>
                      <a:r>
                        <a:rPr lang="en-US" sz="14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CheckedItemCollection</a:t>
                      </a:r>
                      <a:r>
                        <a:rPr lang="en-US" sz="1400" b="0" i="0" u="none" strike="noStrike" cap="none" baseline="0" dirty="0" smtClean="0">
                          <a:solidFill>
                            <a:schemeClr val="dk1"/>
                          </a:solidFill>
                          <a:latin typeface="+mn-lt"/>
                          <a:ea typeface="Arial"/>
                          <a:cs typeface="Arial"/>
                          <a:sym typeface="Arial"/>
                        </a:rPr>
                        <a:t>. This is distinct from the selected item, which is highlighted (but not necessarily checked). There can be at most one selected item at any given time.</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311454"/>
                  </a:ext>
                </a:extLst>
              </a:tr>
              <a:tr h="0">
                <a:tc>
                  <a:txBody>
                    <a:bodyPr/>
                    <a:lstStyle/>
                    <a:p>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CheckedIndices</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Accessible only at runtime. Returns indices for all checked items as a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CheckedListBox.CheckedIndexCollection</a:t>
                      </a:r>
                      <a:r>
                        <a:rPr lang="en-US" sz="1400" b="0" i="0" u="none" strike="noStrike" cap="none" baseline="0" dirty="0" smtClean="0">
                          <a:solidFill>
                            <a:schemeClr val="dk1"/>
                          </a:solidFill>
                          <a:latin typeface="+mn-lt"/>
                          <a:ea typeface="Arial"/>
                          <a:cs typeface="Arial"/>
                          <a:sym typeface="Arial"/>
                        </a:rPr>
                        <a:t>.</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1245948"/>
                  </a:ext>
                </a:extLst>
              </a:tr>
              <a:tr h="0">
                <a:tc>
                  <a:txBody>
                    <a:bodyPr/>
                    <a:lstStyle/>
                    <a:p>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CheckOnClick</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When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true</a:t>
                      </a:r>
                      <a:r>
                        <a:rPr lang="en-US" sz="1400" b="0" i="0" u="none" strike="noStrike" cap="none" baseline="0" dirty="0" smtClean="0">
                          <a:solidFill>
                            <a:schemeClr val="dk1"/>
                          </a:solidFill>
                          <a:latin typeface="+mn-lt"/>
                          <a:ea typeface="Arial"/>
                          <a:cs typeface="Arial"/>
                          <a:sym typeface="Arial"/>
                        </a:rPr>
                        <a:t> and the user clicks an item, the item is both selected and checked or unchecked. By default, this property is </a:t>
                      </a:r>
                      <a:r>
                        <a:rPr lang="en-US" sz="14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false</a:t>
                      </a:r>
                      <a:r>
                        <a:rPr lang="en-US" sz="1400" b="0" i="0" u="none" strike="noStrike" cap="none" baseline="0" dirty="0" smtClean="0">
                          <a:solidFill>
                            <a:schemeClr val="dk1"/>
                          </a:solidFill>
                          <a:latin typeface="+mn-lt"/>
                          <a:ea typeface="Arial"/>
                          <a:cs typeface="Arial"/>
                          <a:sym typeface="Arial"/>
                        </a:rPr>
                        <a:t>, which means that the user must select an item, then click it again to check or uncheck it.</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356774"/>
                  </a:ext>
                </a:extLst>
              </a:tr>
            </a:tbl>
          </a:graphicData>
        </a:graphic>
      </p:graphicFrame>
    </p:spTree>
    <p:extLst>
      <p:ext uri="{BB962C8B-B14F-4D97-AF65-F5344CB8AC3E}">
        <p14:creationId xmlns:p14="http://schemas.microsoft.com/office/powerpoint/2010/main" val="8856234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15.19 </a:t>
            </a:r>
            <a:r>
              <a:rPr lang="en-US" dirty="0">
                <a:latin typeface="Consolas" panose="020B0609020204030204" pitchFamily="49" charset="0"/>
                <a:cs typeface="Consolas" panose="020B0609020204030204" pitchFamily="49" charset="0"/>
              </a:rPr>
              <a:t>CheckedListBox</a:t>
            </a:r>
            <a:r>
              <a:rPr lang="en-US" dirty="0"/>
              <a:t> Properties, a Method and an </a:t>
            </a:r>
            <a:r>
              <a:rPr lang="en-US" dirty="0" smtClean="0"/>
              <a:t>Event </a:t>
            </a:r>
            <a:r>
              <a:rPr lang="en-US" sz="2000" b="0" dirty="0" smtClean="0"/>
              <a:t>(2 of 3)</a:t>
            </a:r>
            <a:endParaRPr lang="en-US" sz="2000" b="0" dirty="0"/>
          </a:p>
        </p:txBody>
      </p:sp>
      <p:graphicFrame>
        <p:nvGraphicFramePr>
          <p:cNvPr id="5" name="Table 4"/>
          <p:cNvGraphicFramePr>
            <a:graphicFrameLocks noGrp="1"/>
          </p:cNvGraphicFramePr>
          <p:nvPr>
            <p:extLst>
              <p:ext uri="{D42A27DB-BD31-4B8C-83A1-F6EECF244321}">
                <p14:modId xmlns:p14="http://schemas.microsoft.com/office/powerpoint/2010/main" val="1541844963"/>
              </p:ext>
            </p:extLst>
          </p:nvPr>
        </p:nvGraphicFramePr>
        <p:xfrm>
          <a:off x="457200" y="1754233"/>
          <a:ext cx="8229600" cy="2103120"/>
        </p:xfrm>
        <a:graphic>
          <a:graphicData uri="http://schemas.openxmlformats.org/drawingml/2006/table">
            <a:tbl>
              <a:tblPr firstRow="1" bandRow="1">
                <a:tableStyleId>{40F9630F-82C1-40B7-BC3A-925EFCFF5E92}</a:tableStyleId>
              </a:tblPr>
              <a:tblGrid>
                <a:gridCol w="2651760">
                  <a:extLst>
                    <a:ext uri="{9D8B030D-6E8A-4147-A177-3AD203B41FA5}">
                      <a16:colId xmlns:a16="http://schemas.microsoft.com/office/drawing/2014/main" val="426503934"/>
                    </a:ext>
                  </a:extLst>
                </a:gridCol>
                <a:gridCol w="5577840">
                  <a:extLst>
                    <a:ext uri="{9D8B030D-6E8A-4147-A177-3AD203B41FA5}">
                      <a16:colId xmlns:a16="http://schemas.microsoft.com/office/drawing/2014/main" val="1881518336"/>
                    </a:ext>
                  </a:extLst>
                </a:gridCol>
              </a:tblGrid>
              <a:tr h="0">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CheckedListBox </a:t>
                      </a:r>
                      <a:r>
                        <a:rPr lang="en-US" sz="1800" b="1" i="0" u="none" strike="noStrike" cap="none" baseline="0" dirty="0" smtClean="0">
                          <a:solidFill>
                            <a:schemeClr val="dk1"/>
                          </a:solidFill>
                          <a:latin typeface="+mn-lt"/>
                          <a:ea typeface="Arial"/>
                          <a:cs typeface="Arial"/>
                          <a:sym typeface="Arial"/>
                        </a:rPr>
                        <a:t>properties, a method and an 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775229"/>
                  </a:ext>
                </a:extLst>
              </a:tr>
              <a:tr h="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SelectionMode</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Determines whether items can be selected and checked. The possible values are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One</a:t>
                      </a:r>
                      <a:r>
                        <a:rPr lang="en-US" sz="1800" b="0" i="0" u="none" strike="noStrike" cap="none" baseline="0" dirty="0" smtClean="0">
                          <a:solidFill>
                            <a:schemeClr val="dk1"/>
                          </a:solidFill>
                          <a:latin typeface="+mn-lt"/>
                          <a:ea typeface="Arial"/>
                          <a:cs typeface="Arial"/>
                          <a:sym typeface="Arial"/>
                        </a:rPr>
                        <a:t> (the default; allows multiple checks to be placed) or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None</a:t>
                      </a:r>
                      <a:r>
                        <a:rPr lang="en-US" sz="1800" b="0" i="0" u="none" strike="noStrike" cap="none" baseline="0" dirty="0" smtClean="0">
                          <a:solidFill>
                            <a:schemeClr val="dk1"/>
                          </a:solidFill>
                          <a:latin typeface="+mn-lt"/>
                          <a:ea typeface="Arial"/>
                          <a:cs typeface="Arial"/>
                          <a:sym typeface="Arial"/>
                        </a:rPr>
                        <a:t> (does not allow any checks to be placed).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916616"/>
                  </a:ext>
                </a:extLst>
              </a:tr>
            </a:tbl>
          </a:graphicData>
        </a:graphic>
      </p:graphicFrame>
      <p:sp>
        <p:nvSpPr>
          <p:cNvPr id="10" name="Content Placeholder 9"/>
          <p:cNvSpPr>
            <a:spLocks noGrp="1"/>
          </p:cNvSpPr>
          <p:nvPr>
            <p:ph sz="quarter" idx="16"/>
          </p:nvPr>
        </p:nvSpPr>
        <p:spPr>
          <a:xfrm>
            <a:off x="457200" y="4019425"/>
            <a:ext cx="8229600" cy="497984"/>
          </a:xfrm>
        </p:spPr>
        <p:txBody>
          <a:bodyPr/>
          <a:lstStyle/>
          <a:p>
            <a:pPr marL="0" indent="0">
              <a:buNone/>
            </a:pPr>
            <a:r>
              <a:rPr lang="en-US" sz="2400" b="1" dirty="0">
                <a:latin typeface="+mn-lt"/>
              </a:rPr>
              <a:t>Common Method</a:t>
            </a:r>
            <a:endParaRPr lang="en-US" sz="2400" dirty="0">
              <a:latin typeface="+mn-lt"/>
            </a:endParaRPr>
          </a:p>
        </p:txBody>
      </p:sp>
      <p:graphicFrame>
        <p:nvGraphicFramePr>
          <p:cNvPr id="12" name="Table 11"/>
          <p:cNvGraphicFramePr>
            <a:graphicFrameLocks noGrp="1"/>
          </p:cNvGraphicFramePr>
          <p:nvPr>
            <p:extLst>
              <p:ext uri="{D42A27DB-BD31-4B8C-83A1-F6EECF244321}">
                <p14:modId xmlns:p14="http://schemas.microsoft.com/office/powerpoint/2010/main" val="3669341364"/>
              </p:ext>
            </p:extLst>
          </p:nvPr>
        </p:nvGraphicFramePr>
        <p:xfrm>
          <a:off x="457200" y="4688878"/>
          <a:ext cx="8229600" cy="1554480"/>
        </p:xfrm>
        <a:graphic>
          <a:graphicData uri="http://schemas.openxmlformats.org/drawingml/2006/table">
            <a:tbl>
              <a:tblPr firstRow="1" bandRow="1">
                <a:tableStyleId>{40F9630F-82C1-40B7-BC3A-925EFCFF5E92}</a:tableStyleId>
              </a:tblPr>
              <a:tblGrid>
                <a:gridCol w="2545080">
                  <a:extLst>
                    <a:ext uri="{9D8B030D-6E8A-4147-A177-3AD203B41FA5}">
                      <a16:colId xmlns:a16="http://schemas.microsoft.com/office/drawing/2014/main" val="1823961130"/>
                    </a:ext>
                  </a:extLst>
                </a:gridCol>
                <a:gridCol w="5684520">
                  <a:extLst>
                    <a:ext uri="{9D8B030D-6E8A-4147-A177-3AD203B41FA5}">
                      <a16:colId xmlns:a16="http://schemas.microsoft.com/office/drawing/2014/main" val="3690145756"/>
                    </a:ext>
                  </a:extLst>
                </a:gridCol>
              </a:tblGrid>
              <a:tr h="370840">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CheckedListBox </a:t>
                      </a:r>
                      <a:r>
                        <a:rPr lang="en-US" sz="1800" b="1" i="0" u="none" strike="noStrike" cap="none" baseline="0" dirty="0" smtClean="0">
                          <a:solidFill>
                            <a:schemeClr val="dk1"/>
                          </a:solidFill>
                          <a:latin typeface="+mn-lt"/>
                          <a:ea typeface="Arial"/>
                          <a:cs typeface="Arial"/>
                          <a:sym typeface="Arial"/>
                        </a:rPr>
                        <a:t>properties, a method and an 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067731475"/>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GetItemChecked</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800" b="0" i="0" u="none" strike="noStrike" cap="none" baseline="0" dirty="0" smtClean="0">
                          <a:solidFill>
                            <a:schemeClr val="dk1"/>
                          </a:solidFill>
                          <a:latin typeface="+mn-lt"/>
                          <a:ea typeface="Arial"/>
                          <a:cs typeface="Arial"/>
                          <a:sym typeface="Arial"/>
                        </a:rPr>
                        <a:t>Takes an index and returns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true</a:t>
                      </a:r>
                      <a:r>
                        <a:rPr lang="en-US" sz="1800" b="0" i="0" u="none" strike="noStrike" cap="none" baseline="0" dirty="0" smtClean="0">
                          <a:solidFill>
                            <a:schemeClr val="dk1"/>
                          </a:solidFill>
                          <a:latin typeface="+mn-lt"/>
                          <a:ea typeface="Arial"/>
                          <a:cs typeface="Arial"/>
                          <a:sym typeface="Arial"/>
                        </a:rPr>
                        <a:t> if the corresponding item is checked.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4082139571"/>
                  </a:ext>
                </a:extLst>
              </a:tr>
            </a:tbl>
          </a:graphicData>
        </a:graphic>
      </p:graphicFrame>
    </p:spTree>
    <p:extLst>
      <p:ext uri="{BB962C8B-B14F-4D97-AF65-F5344CB8AC3E}">
        <p14:creationId xmlns:p14="http://schemas.microsoft.com/office/powerpoint/2010/main" val="34942415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15.19 </a:t>
            </a:r>
            <a:r>
              <a:rPr lang="en-US" dirty="0">
                <a:latin typeface="Consolas" panose="020B0609020204030204" pitchFamily="49" charset="0"/>
                <a:cs typeface="Consolas" panose="020B0609020204030204" pitchFamily="49" charset="0"/>
              </a:rPr>
              <a:t>CheckedListBox</a:t>
            </a:r>
            <a:r>
              <a:rPr lang="en-US" dirty="0"/>
              <a:t> Properties, a Method and an </a:t>
            </a:r>
            <a:r>
              <a:rPr lang="en-US" dirty="0" smtClean="0"/>
              <a:t>Event </a:t>
            </a:r>
            <a:r>
              <a:rPr lang="en-US" sz="2000" b="0" dirty="0" smtClean="0"/>
              <a:t>(3 of 3)</a:t>
            </a:r>
            <a:endParaRPr lang="en-US" sz="2000" b="0" dirty="0"/>
          </a:p>
        </p:txBody>
      </p:sp>
      <p:sp>
        <p:nvSpPr>
          <p:cNvPr id="5" name="Text Placeholder 4"/>
          <p:cNvSpPr>
            <a:spLocks noGrp="1"/>
          </p:cNvSpPr>
          <p:nvPr>
            <p:ph type="body" idx="1"/>
          </p:nvPr>
        </p:nvSpPr>
        <p:spPr>
          <a:xfrm>
            <a:off x="457200" y="1600201"/>
            <a:ext cx="8229600" cy="496026"/>
          </a:xfrm>
        </p:spPr>
        <p:txBody>
          <a:bodyPr/>
          <a:lstStyle/>
          <a:p>
            <a:pPr marL="0" indent="0">
              <a:buNone/>
            </a:pPr>
            <a:r>
              <a:rPr lang="en-US" sz="2200" b="1" dirty="0">
                <a:latin typeface="+mn-lt"/>
              </a:rPr>
              <a:t>Common Event (Event arguments </a:t>
            </a:r>
            <a:r>
              <a:rPr lang="en-US" sz="2200" b="1" dirty="0">
                <a:latin typeface="Consolas" panose="020B0609020204030204" pitchFamily="49" charset="0"/>
                <a:cs typeface="Consolas" panose="020B0609020204030204" pitchFamily="49" charset="0"/>
              </a:rPr>
              <a:t>ItemCheckEventArgs</a:t>
            </a:r>
            <a:r>
              <a:rPr lang="en-US" sz="2200" b="1" dirty="0" smtClean="0">
                <a:latin typeface="+mn-lt"/>
              </a:rPr>
              <a:t>)</a:t>
            </a:r>
            <a:endParaRPr lang="en-US" sz="22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1039903496"/>
              </p:ext>
            </p:extLst>
          </p:nvPr>
        </p:nvGraphicFramePr>
        <p:xfrm>
          <a:off x="457200" y="2193835"/>
          <a:ext cx="8229600" cy="914400"/>
        </p:xfrm>
        <a:graphic>
          <a:graphicData uri="http://schemas.openxmlformats.org/drawingml/2006/table">
            <a:tbl>
              <a:tblPr firstRow="1" bandRow="1">
                <a:tableStyleId>{40F9630F-82C1-40B7-BC3A-925EFCFF5E92}</a:tableStyleId>
              </a:tblPr>
              <a:tblGrid>
                <a:gridCol w="3113314">
                  <a:extLst>
                    <a:ext uri="{9D8B030D-6E8A-4147-A177-3AD203B41FA5}">
                      <a16:colId xmlns:a16="http://schemas.microsoft.com/office/drawing/2014/main" val="4010204092"/>
                    </a:ext>
                  </a:extLst>
                </a:gridCol>
                <a:gridCol w="5116286">
                  <a:extLst>
                    <a:ext uri="{9D8B030D-6E8A-4147-A177-3AD203B41FA5}">
                      <a16:colId xmlns:a16="http://schemas.microsoft.com/office/drawing/2014/main" val="582882445"/>
                    </a:ext>
                  </a:extLst>
                </a:gridCol>
              </a:tblGrid>
              <a:tr h="1951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CheckedListBox </a:t>
                      </a:r>
                      <a:r>
                        <a:rPr lang="en-US" sz="1600" b="1" i="0" u="none" strike="noStrike" cap="none" baseline="0" dirty="0" smtClean="0">
                          <a:solidFill>
                            <a:schemeClr val="dk1"/>
                          </a:solidFill>
                          <a:latin typeface="+mn-lt"/>
                          <a:ea typeface="Arial"/>
                          <a:cs typeface="Arial"/>
                          <a:sym typeface="Arial"/>
                        </a:rPr>
                        <a:t>properties, a method and an event</a:t>
                      </a:r>
                      <a:endParaRPr lang="en-US" sz="1600" b="1" i="0" u="none" strike="noStrike" cap="none" dirty="0" smtClean="0">
                        <a:solidFill>
                          <a:schemeClr val="dk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dk1"/>
                          </a:solidFill>
                          <a:latin typeface="+mn-lt"/>
                          <a:ea typeface="Arial"/>
                          <a:cs typeface="Arial"/>
                          <a:sym typeface="Arial"/>
                        </a:rPr>
                        <a:t>Description</a:t>
                      </a:r>
                      <a:endParaRPr lang="en-US" sz="1600" b="1" i="0" u="none" strike="noStrike" cap="none" dirty="0" smtClean="0">
                        <a:solidFill>
                          <a:schemeClr val="dk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526233729"/>
                  </a:ext>
                </a:extLst>
              </a:tr>
              <a:tr h="12494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ItemCheck</a:t>
                      </a:r>
                      <a:endParaRPr lang="en-US" sz="1600" b="0" i="0" u="none" strike="noStrike" cap="none" dirty="0">
                        <a:solidFill>
                          <a:schemeClr val="bg1"/>
                        </a:solidFill>
                        <a:latin typeface="Consolas" panose="020B0609020204030204" pitchFamily="49" charset="0"/>
                        <a:ea typeface="Arial"/>
                        <a:cs typeface="Consolas" panose="020B0609020204030204" pitchFamily="49"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dk1"/>
                          </a:solidFill>
                          <a:latin typeface="+mn-lt"/>
                          <a:ea typeface="Arial"/>
                          <a:cs typeface="Arial"/>
                          <a:sym typeface="Arial"/>
                        </a:rPr>
                        <a:t>Generated when an item is checked or unchecked.</a:t>
                      </a:r>
                      <a:endParaRPr lang="en-US" sz="1600" b="0" i="0" u="none" strike="noStrike" cap="none" dirty="0" smtClean="0">
                        <a:solidFill>
                          <a:schemeClr val="bg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002411840"/>
                  </a:ext>
                </a:extLst>
              </a:tr>
            </a:tbl>
          </a:graphicData>
        </a:graphic>
      </p:graphicFrame>
      <p:sp>
        <p:nvSpPr>
          <p:cNvPr id="3" name="Text Placeholder 2"/>
          <p:cNvSpPr>
            <a:spLocks noGrp="1"/>
          </p:cNvSpPr>
          <p:nvPr>
            <p:ph type="body" idx="2"/>
          </p:nvPr>
        </p:nvSpPr>
        <p:spPr>
          <a:xfrm>
            <a:off x="457200" y="3297465"/>
            <a:ext cx="8229600" cy="404586"/>
          </a:xfrm>
        </p:spPr>
        <p:txBody>
          <a:bodyPr/>
          <a:lstStyle/>
          <a:p>
            <a:pPr marL="0" indent="0">
              <a:buNone/>
            </a:pPr>
            <a:r>
              <a:rPr lang="en-US" sz="2200" b="1" dirty="0">
                <a:latin typeface="Consolas" panose="020B0609020204030204" pitchFamily="49" charset="0"/>
                <a:cs typeface="Consolas" panose="020B0609020204030204" pitchFamily="49" charset="0"/>
              </a:rPr>
              <a:t>ItemCheckEventArgs</a:t>
            </a:r>
            <a:r>
              <a:rPr lang="en-US" sz="2200" b="1" dirty="0"/>
              <a:t> </a:t>
            </a:r>
            <a:r>
              <a:rPr lang="en-US" sz="2200" b="1" dirty="0" smtClean="0">
                <a:latin typeface="+mn-lt"/>
              </a:rPr>
              <a:t>Properties</a:t>
            </a:r>
            <a:endParaRPr lang="en-US" sz="22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427928824"/>
              </p:ext>
            </p:extLst>
          </p:nvPr>
        </p:nvGraphicFramePr>
        <p:xfrm>
          <a:off x="457200" y="3855721"/>
          <a:ext cx="8229600" cy="2316480"/>
        </p:xfrm>
        <a:graphic>
          <a:graphicData uri="http://schemas.openxmlformats.org/drawingml/2006/table">
            <a:tbl>
              <a:tblPr firstRow="1" bandRow="1">
                <a:tableStyleId>{40F9630F-82C1-40B7-BC3A-925EFCFF5E92}</a:tableStyleId>
              </a:tblPr>
              <a:tblGrid>
                <a:gridCol w="2518229">
                  <a:extLst>
                    <a:ext uri="{9D8B030D-6E8A-4147-A177-3AD203B41FA5}">
                      <a16:colId xmlns:a16="http://schemas.microsoft.com/office/drawing/2014/main" val="2516702624"/>
                    </a:ext>
                  </a:extLst>
                </a:gridCol>
                <a:gridCol w="5711371">
                  <a:extLst>
                    <a:ext uri="{9D8B030D-6E8A-4147-A177-3AD203B41FA5}">
                      <a16:colId xmlns:a16="http://schemas.microsoft.com/office/drawing/2014/main" val="1553256559"/>
                    </a:ext>
                  </a:extLst>
                </a:gridCol>
              </a:tblGrid>
              <a:tr h="195142">
                <a:tc>
                  <a:txBody>
                    <a:bodyPr/>
                    <a:lstStyle/>
                    <a:p>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CheckedListBox </a:t>
                      </a:r>
                      <a:r>
                        <a:rPr lang="en-US" sz="1600" b="1" i="0" u="none" strike="noStrike" cap="none" baseline="0" dirty="0" smtClean="0">
                          <a:solidFill>
                            <a:schemeClr val="dk1"/>
                          </a:solidFill>
                          <a:latin typeface="+mn-lt"/>
                          <a:ea typeface="Arial"/>
                          <a:cs typeface="Arial"/>
                          <a:sym typeface="Arial"/>
                        </a:rPr>
                        <a:t>properties, a method</a:t>
                      </a:r>
                    </a:p>
                    <a:p>
                      <a:r>
                        <a:rPr lang="en-US" sz="1600" b="1" i="0" u="none" strike="noStrike" cap="none" baseline="0" dirty="0" smtClean="0">
                          <a:solidFill>
                            <a:schemeClr val="dk1"/>
                          </a:solidFill>
                          <a:latin typeface="+mn-lt"/>
                          <a:ea typeface="Arial"/>
                          <a:cs typeface="Arial"/>
                          <a:sym typeface="Arial"/>
                        </a:rPr>
                        <a:t>and an event</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2106186"/>
                  </a:ext>
                </a:extLst>
              </a:tr>
              <a:tr h="195142">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CurrentValue</a:t>
                      </a:r>
                      <a:endParaRPr lang="en-US" sz="1600" b="1"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Indicates whether the current item is checked or unchecked. Possible values are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Checked, Unchecked </a:t>
                      </a:r>
                      <a:r>
                        <a:rPr lang="en-US" sz="1600" b="0" i="0" u="none" strike="noStrike" cap="none" baseline="0" dirty="0" smtClean="0">
                          <a:solidFill>
                            <a:schemeClr val="dk1"/>
                          </a:solidFill>
                          <a:latin typeface="+mn-lt"/>
                          <a:ea typeface="Arial"/>
                          <a:cs typeface="Arial"/>
                          <a:sym typeface="Arial"/>
                        </a:rPr>
                        <a:t>and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Indeterminate</a:t>
                      </a:r>
                      <a:r>
                        <a:rPr lang="en-US" sz="1600" b="0" i="0" u="none" strike="noStrike" cap="none" baseline="0" dirty="0" smtClean="0">
                          <a:solidFill>
                            <a:schemeClr val="dk1"/>
                          </a:solidFill>
                          <a:latin typeface="+mn-lt"/>
                          <a:ea typeface="Arial"/>
                          <a:cs typeface="Arial"/>
                          <a:sym typeface="Arial"/>
                        </a:rPr>
                        <a:t>.</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2012028"/>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Index</a:t>
                      </a:r>
                      <a:endParaRPr lang="en-US" sz="1600" b="1"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Returns the zero-based index of the item that changed.</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9289080"/>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NewValue</a:t>
                      </a:r>
                      <a:endParaRPr lang="en-US" sz="1600" b="1"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Specifies the new state of the item.</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8286887"/>
                  </a:ext>
                </a:extLst>
              </a:tr>
            </a:tbl>
          </a:graphicData>
        </a:graphic>
      </p:graphicFrame>
    </p:spTree>
    <p:extLst>
      <p:ext uri="{BB962C8B-B14F-4D97-AF65-F5344CB8AC3E}">
        <p14:creationId xmlns:p14="http://schemas.microsoft.com/office/powerpoint/2010/main" val="3475304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15.2 Menus </a:t>
            </a:r>
            <a:r>
              <a:rPr lang="en-US" sz="2000" b="0" dirty="0" smtClean="0"/>
              <a:t>(2 of 8)</a:t>
            </a:r>
            <a:endParaRPr lang="en-US" sz="2000" b="0" dirty="0"/>
          </a:p>
        </p:txBody>
      </p:sp>
      <p:sp>
        <p:nvSpPr>
          <p:cNvPr id="5" name="Text Placeholder 4"/>
          <p:cNvSpPr>
            <a:spLocks noGrp="1"/>
          </p:cNvSpPr>
          <p:nvPr>
            <p:ph type="body" idx="1"/>
          </p:nvPr>
        </p:nvSpPr>
        <p:spPr/>
        <p:txBody>
          <a:bodyPr/>
          <a:lstStyle/>
          <a:p>
            <a:r>
              <a:rPr lang="en-US" altLang="en-US" sz="2400" dirty="0">
                <a:latin typeface="+mn-lt"/>
              </a:rPr>
              <a:t>To create a menu, open the </a:t>
            </a:r>
            <a:r>
              <a:rPr lang="en-US" altLang="en-US" sz="2400" b="1" dirty="0">
                <a:latin typeface="+mn-lt"/>
              </a:rPr>
              <a:t>Toolbox</a:t>
            </a:r>
            <a:r>
              <a:rPr lang="en-US" altLang="en-US" sz="2400" dirty="0">
                <a:latin typeface="+mn-lt"/>
              </a:rPr>
              <a:t> and drag a </a:t>
            </a:r>
            <a:r>
              <a:rPr lang="en-US" altLang="en-US" sz="2400" dirty="0">
                <a:latin typeface="Consolas" panose="020B0609020204030204" pitchFamily="49" charset="0"/>
                <a:cs typeface="Consolas" panose="020B0609020204030204" pitchFamily="49" charset="0"/>
              </a:rPr>
              <a:t>MenuStrip</a:t>
            </a:r>
            <a:r>
              <a:rPr lang="en-US" altLang="en-US" sz="2400" dirty="0">
                <a:latin typeface="+mn-lt"/>
              </a:rPr>
              <a:t> control onto the </a:t>
            </a:r>
            <a:r>
              <a:rPr lang="en-US" altLang="en-US" sz="2400" dirty="0">
                <a:latin typeface="Consolas" panose="020B0609020204030204" pitchFamily="49" charset="0"/>
                <a:cs typeface="Consolas" panose="020B0609020204030204" pitchFamily="49" charset="0"/>
              </a:rPr>
              <a:t>Form</a:t>
            </a:r>
            <a:r>
              <a:rPr lang="en-US" altLang="en-US" sz="2400" dirty="0">
                <a:latin typeface="+mn-lt"/>
              </a:rPr>
              <a:t>.</a:t>
            </a:r>
          </a:p>
          <a:p>
            <a:r>
              <a:rPr lang="en-US" altLang="en-US" sz="2400" dirty="0">
                <a:latin typeface="+mn-lt"/>
              </a:rPr>
              <a:t>To add menu items to the menu, click the </a:t>
            </a:r>
            <a:r>
              <a:rPr lang="en-US" altLang="en-US" sz="2400" b="1" dirty="0">
                <a:latin typeface="+mn-lt"/>
              </a:rPr>
              <a:t>Type Here </a:t>
            </a:r>
            <a:r>
              <a:rPr lang="en-US" altLang="en-US" sz="2400" dirty="0">
                <a:latin typeface="Consolas" panose="020B0609020204030204" pitchFamily="49" charset="0"/>
                <a:cs typeface="Consolas" panose="020B0609020204030204" pitchFamily="49" charset="0"/>
              </a:rPr>
              <a:t>TextBox</a:t>
            </a:r>
            <a:r>
              <a:rPr lang="en-US" altLang="en-US" sz="2400" dirty="0">
                <a:latin typeface="+mn-lt"/>
              </a:rPr>
              <a:t> </a:t>
            </a:r>
            <a:r>
              <a:rPr lang="en-US" altLang="en-US" sz="2400" dirty="0" smtClean="0">
                <a:latin typeface="+mn-lt"/>
              </a:rPr>
              <a:t>(Figure</a:t>
            </a:r>
            <a:r>
              <a:rPr lang="en-US" altLang="en-US" sz="2400" dirty="0">
                <a:latin typeface="+mn-lt"/>
              </a:rPr>
              <a:t> 15.2) and type the menu item’s name</a:t>
            </a:r>
            <a:r>
              <a:rPr lang="en-US" altLang="en-US" sz="2400" dirty="0" smtClean="0">
                <a:latin typeface="+mn-lt"/>
              </a:rPr>
              <a:t>.</a:t>
            </a:r>
          </a:p>
        </p:txBody>
      </p:sp>
    </p:spTree>
    <p:extLst>
      <p:ext uri="{BB962C8B-B14F-4D97-AF65-F5344CB8AC3E}">
        <p14:creationId xmlns:p14="http://schemas.microsoft.com/office/powerpoint/2010/main" val="11807043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15.7 CheckedListBox Control </a:t>
            </a:r>
            <a:r>
              <a:rPr lang="en-US" sz="2000" b="0" dirty="0" smtClean="0"/>
              <a:t>(2 of 2)</a:t>
            </a:r>
            <a:endParaRPr lang="en-US" sz="2000" b="0"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ea typeface="Times New Roman" panose="02020603050405020304" pitchFamily="18" charset="0"/>
                <a:cs typeface="Arial" panose="020B0604020202020204" pitchFamily="34" charset="0"/>
              </a:rPr>
              <a:t>The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CheckedListBox</a:t>
            </a:r>
            <a:r>
              <a:rPr lang="en-US" altLang="en-US" sz="2400" dirty="0">
                <a:solidFill>
                  <a:srgbClr val="000000"/>
                </a:solidFill>
                <a:latin typeface="+mn-lt"/>
                <a:ea typeface="Times New Roman" panose="02020603050405020304" pitchFamily="18" charset="0"/>
                <a:cs typeface="Arial" panose="020B0604020202020204" pitchFamily="34" charset="0"/>
              </a:rPr>
              <a:t> control derives from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ListBox</a:t>
            </a:r>
            <a:r>
              <a:rPr lang="en-US" altLang="en-US" sz="2400" dirty="0">
                <a:solidFill>
                  <a:srgbClr val="000000"/>
                </a:solidFill>
                <a:latin typeface="+mn-lt"/>
                <a:ea typeface="Times New Roman" panose="02020603050405020304" pitchFamily="18" charset="0"/>
                <a:cs typeface="Arial" panose="020B0604020202020204" pitchFamily="34" charset="0"/>
              </a:rPr>
              <a:t> and displays a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CheckBox</a:t>
            </a:r>
            <a:r>
              <a:rPr lang="en-US" altLang="en-US" sz="2400" dirty="0">
                <a:solidFill>
                  <a:srgbClr val="000000"/>
                </a:solidFill>
                <a:latin typeface="+mn-lt"/>
                <a:ea typeface="Times New Roman" panose="02020603050405020304" pitchFamily="18" charset="0"/>
                <a:cs typeface="Arial" panose="020B0604020202020204" pitchFamily="34" charset="0"/>
              </a:rPr>
              <a:t> with each item </a:t>
            </a:r>
            <a:r>
              <a:rPr lang="en-US" altLang="en-US" sz="2400" dirty="0" smtClean="0">
                <a:solidFill>
                  <a:srgbClr val="000000"/>
                </a:solidFill>
                <a:latin typeface="+mn-lt"/>
                <a:ea typeface="Times New Roman" panose="02020603050405020304" pitchFamily="18" charset="0"/>
                <a:cs typeface="Arial" panose="020B0604020202020204" pitchFamily="34" charset="0"/>
              </a:rPr>
              <a:t>(Figure</a:t>
            </a:r>
            <a:r>
              <a:rPr lang="en-US" altLang="en-US" sz="2400" dirty="0">
                <a:solidFill>
                  <a:srgbClr val="000000"/>
                </a:solidFill>
                <a:latin typeface="+mn-lt"/>
                <a:ea typeface="Times New Roman" panose="02020603050405020304" pitchFamily="18" charset="0"/>
                <a:cs typeface="Arial" panose="020B0604020202020204" pitchFamily="34" charset="0"/>
              </a:rPr>
              <a:t> 15.20</a:t>
            </a:r>
            <a:r>
              <a:rPr lang="en-US" altLang="en-US" sz="2400" dirty="0" smtClean="0">
                <a:solidFill>
                  <a:srgbClr val="000000"/>
                </a:solidFill>
                <a:latin typeface="+mn-lt"/>
                <a:ea typeface="Times New Roman" panose="02020603050405020304" pitchFamily="18" charset="0"/>
                <a:cs typeface="Arial" panose="020B0604020202020204" pitchFamily="34" charset="0"/>
              </a:rPr>
              <a:t>).</a:t>
            </a:r>
            <a:endParaRPr lang="en-US" altLang="en-US" sz="2400" dirty="0">
              <a:solidFill>
                <a:srgbClr val="000000"/>
              </a:solidFill>
              <a:latin typeface="+mn-lt"/>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1464813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15.20 Using </a:t>
            </a:r>
            <a:r>
              <a:rPr lang="en-US" dirty="0"/>
              <a:t>a </a:t>
            </a:r>
            <a:r>
              <a:rPr lang="en-US" dirty="0">
                <a:latin typeface="Consolas" panose="020B0609020204030204" pitchFamily="49" charset="0"/>
                <a:cs typeface="Consolas" panose="020B0609020204030204" pitchFamily="49" charset="0"/>
              </a:rPr>
              <a:t>CheckedListBox</a:t>
            </a:r>
            <a:r>
              <a:rPr lang="en-US" dirty="0"/>
              <a:t> to Add Items to a Display </a:t>
            </a:r>
            <a:r>
              <a:rPr lang="en-US" dirty="0" smtClean="0">
                <a:latin typeface="Consolas" panose="020B0609020204030204" pitchFamily="49" charset="0"/>
                <a:cs typeface="Consolas" panose="020B0609020204030204" pitchFamily="49" charset="0"/>
              </a:rPr>
              <a:t>ListBox</a:t>
            </a:r>
            <a:r>
              <a:rPr lang="en-US" dirty="0" smtClean="0"/>
              <a:t> </a:t>
            </a:r>
            <a:r>
              <a:rPr lang="en-US" sz="2000" b="0" dirty="0" smtClean="0"/>
              <a:t>(1 of 3)</a:t>
            </a:r>
            <a:endParaRPr lang="en-US" sz="2000" b="0" dirty="0"/>
          </a:p>
        </p:txBody>
      </p:sp>
      <p:pic>
        <p:nvPicPr>
          <p:cNvPr id="4" name="Picture 3" descr="Program code. Line 1: forward slash, forward slash, f i g, period, 15, period, 20, colon, checked list box, test form, period, c s. Line 2: forward slash, forward slash, using a checked list box, to add items to a display list box. Line 3: blank. Line 4: using system, period, windows, period, forms, semicolon. Line 5: blank. Line 6: namespace checked list box, test. Line 7: left brace. Line 8, indented once: forward slash, forward slash, form uses a checked list box, to add items to a display list box. Line 9, indented once: public partial class checked list box, test form, colon, form. Line 10, indented once: left brace. Line 11, indented twice: forward slash, forward slash, constructor. Line 12, indented twice: public checked list box, test form, left parenthesis, right parenthesis. Line 13, indented twice: left brace. Line 14, indented three times: initialize component, left parenthesis, right parenthesis, semicolon. Line 15, indented twice: right brace.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554" y="1776834"/>
            <a:ext cx="7644892" cy="3386328"/>
          </a:xfrm>
          <a:prstGeom prst="rect">
            <a:avLst/>
          </a:prstGeom>
        </p:spPr>
      </p:pic>
    </p:spTree>
    <p:extLst>
      <p:ext uri="{BB962C8B-B14F-4D97-AF65-F5344CB8AC3E}">
        <p14:creationId xmlns:p14="http://schemas.microsoft.com/office/powerpoint/2010/main" val="7396622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15.20 Using </a:t>
            </a:r>
            <a:r>
              <a:rPr lang="en-US" dirty="0"/>
              <a:t>a </a:t>
            </a:r>
            <a:r>
              <a:rPr lang="en-US" dirty="0">
                <a:latin typeface="Consolas" panose="020B0609020204030204" pitchFamily="49" charset="0"/>
                <a:cs typeface="Consolas" panose="020B0609020204030204" pitchFamily="49" charset="0"/>
              </a:rPr>
              <a:t>CheckedListBox</a:t>
            </a:r>
            <a:r>
              <a:rPr lang="en-US" dirty="0"/>
              <a:t> to Add Items to a Display </a:t>
            </a:r>
            <a:r>
              <a:rPr lang="en-US" dirty="0" smtClean="0">
                <a:latin typeface="Consolas" panose="020B0609020204030204" pitchFamily="49" charset="0"/>
                <a:cs typeface="Consolas" panose="020B0609020204030204" pitchFamily="49" charset="0"/>
              </a:rPr>
              <a:t>ListBox</a:t>
            </a:r>
            <a:r>
              <a:rPr lang="en-US" dirty="0" smtClean="0"/>
              <a:t> </a:t>
            </a:r>
            <a:r>
              <a:rPr lang="en-US" sz="2000" b="0" dirty="0" smtClean="0"/>
              <a:t>(2 of 3)</a:t>
            </a:r>
            <a:endParaRPr lang="en-US" sz="2000" b="0" dirty="0"/>
          </a:p>
        </p:txBody>
      </p:sp>
      <p:pic>
        <p:nvPicPr>
          <p:cNvPr id="7" name="Picture 6" descr="Program code. Line 17, indented twice: forward slash, forward slash, item checked or unchecked. Line 18, indented twice: forward slash, forward slash, add or remove from display list box. Line 19, indented twice: private void item checked list box, underscore, item check, left parenthesis. Line 20, indented three times: object sender, comma, item check event a r g s, e, right parenthesis. Line 21, indented twice: left brace. Line 22, indented three times: forward slash, forward slash, obtain reference of selected item. Line 23, indented three times: string item = item checked list box, period, selected item, period, to string, left parenthesis, right parenthesis, semicolon. Line 24, indented three times: blank. Line 25, indented three times: forward slash, forward slash, if item checked, comma, add to list box. Line 26, indented three times: forward slash, forward slash, otherwise remove from list box. Line 27, indented three times: if, left parenthesis, e, period, new value = = check state, period, checked, right parenthesis. Line 28, indented three times: left brace. Line 29, indented four times: display list box, period, items, period, add, left parenthesis, item, right parenthesis, semicolon. Line 30, indented three times: right brace. Line 31, indented three times: else. Line 32, indented three times: left brace. Line 33, indented four times: display list box, period, items, period, remove, left parenthesis, item, right parenthesis, semicolon. Line 34, indented three times: right brace. Line 35, indented twice: right brace. Line 36, indented once: right brace. Line 37: right brace."/>
          <p:cNvPicPr>
            <a:picLocks noChangeAspect="1"/>
          </p:cNvPicPr>
          <p:nvPr/>
        </p:nvPicPr>
        <p:blipFill>
          <a:blip r:embed="rId2"/>
          <a:stretch>
            <a:fillRect/>
          </a:stretch>
        </p:blipFill>
        <p:spPr>
          <a:xfrm>
            <a:off x="844603" y="1681743"/>
            <a:ext cx="7454795" cy="4503584"/>
          </a:xfrm>
          <a:prstGeom prst="rect">
            <a:avLst/>
          </a:prstGeom>
        </p:spPr>
      </p:pic>
    </p:spTree>
    <p:extLst>
      <p:ext uri="{BB962C8B-B14F-4D97-AF65-F5344CB8AC3E}">
        <p14:creationId xmlns:p14="http://schemas.microsoft.com/office/powerpoint/2010/main" val="36637335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15.20 Using </a:t>
            </a:r>
            <a:r>
              <a:rPr lang="en-US" dirty="0"/>
              <a:t>a </a:t>
            </a:r>
            <a:r>
              <a:rPr lang="en-US" dirty="0">
                <a:latin typeface="Consolas" panose="020B0609020204030204" pitchFamily="49" charset="0"/>
                <a:cs typeface="Consolas" panose="020B0609020204030204" pitchFamily="49" charset="0"/>
              </a:rPr>
              <a:t>CheckedListBox</a:t>
            </a:r>
            <a:r>
              <a:rPr lang="en-US" dirty="0"/>
              <a:t> to Add Items to a Display </a:t>
            </a:r>
            <a:r>
              <a:rPr lang="en-US" dirty="0" smtClean="0">
                <a:latin typeface="Consolas" panose="020B0609020204030204" pitchFamily="49" charset="0"/>
                <a:cs typeface="Consolas" panose="020B0609020204030204" pitchFamily="49" charset="0"/>
              </a:rPr>
              <a:t>ListBox</a:t>
            </a:r>
            <a:r>
              <a:rPr lang="en-US" dirty="0" smtClean="0"/>
              <a:t> </a:t>
            </a:r>
            <a:r>
              <a:rPr lang="en-US" sz="2000" b="0" dirty="0" smtClean="0"/>
              <a:t>(3 of 3)</a:t>
            </a:r>
            <a:endParaRPr lang="en-US" sz="2000" b="0" dirty="0"/>
          </a:p>
        </p:txBody>
      </p:sp>
      <p:pic>
        <p:nvPicPr>
          <p:cNvPr id="6" name="Picture 5" descr="Program code output. Step by step screen captures labeled a to d. Step a. Initial g u i displayed when the app executes. The screen capture of the window contains a title bar, a checked list box, and a display list box. The title bar has: the title, checked list box test, on the left, a minimize, a maximize and a close button on the right. The checked list box contains book names a check box on the left of each name. The display list box is empty. Step b. G u i after selecting the first three items. C H T P, C + H T P, Internet and W W W H T P is checked in the list box, which are also displayed in the display list box. Step c. G u i after deselecting C + + H T P. The display list box doesn’t display C + + H T P. Step d. G u i after selecting visual C hash H T P. The display list box adds the name visual C hash H T P."/>
          <p:cNvPicPr>
            <a:picLocks noChangeAspect="1"/>
          </p:cNvPicPr>
          <p:nvPr/>
        </p:nvPicPr>
        <p:blipFill>
          <a:blip r:embed="rId2"/>
          <a:stretch>
            <a:fillRect/>
          </a:stretch>
        </p:blipFill>
        <p:spPr>
          <a:xfrm>
            <a:off x="702974" y="1832796"/>
            <a:ext cx="7738051" cy="3410775"/>
          </a:xfrm>
          <a:prstGeom prst="rect">
            <a:avLst/>
          </a:prstGeom>
        </p:spPr>
      </p:pic>
    </p:spTree>
    <p:extLst>
      <p:ext uri="{BB962C8B-B14F-4D97-AF65-F5344CB8AC3E}">
        <p14:creationId xmlns:p14="http://schemas.microsoft.com/office/powerpoint/2010/main" val="1389878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15.8 ComboBox </a:t>
            </a:r>
            <a:r>
              <a:rPr lang="en-US" dirty="0"/>
              <a:t>Control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The </a:t>
            </a:r>
            <a:r>
              <a:rPr lang="en-US" altLang="en-US" sz="2400" dirty="0">
                <a:latin typeface="Consolas" panose="020B0609020204030204" pitchFamily="49" charset="0"/>
                <a:cs typeface="Consolas" panose="020B0609020204030204" pitchFamily="49" charset="0"/>
              </a:rPr>
              <a:t>ComboBox</a:t>
            </a:r>
            <a:r>
              <a:rPr lang="en-US" altLang="en-US" sz="2400" dirty="0">
                <a:latin typeface="+mn-lt"/>
              </a:rPr>
              <a:t> control combines </a:t>
            </a:r>
            <a:r>
              <a:rPr lang="en-US" altLang="en-US" sz="2400" dirty="0">
                <a:latin typeface="Consolas" panose="020B0609020204030204" pitchFamily="49" charset="0"/>
                <a:cs typeface="Consolas" panose="020B0609020204030204" pitchFamily="49" charset="0"/>
              </a:rPr>
              <a:t>TextBox</a:t>
            </a:r>
            <a:r>
              <a:rPr lang="en-US" altLang="en-US" sz="2400" dirty="0">
                <a:latin typeface="+mn-lt"/>
              </a:rPr>
              <a:t> features with a drop-down list.</a:t>
            </a:r>
          </a:p>
          <a:p>
            <a:r>
              <a:rPr lang="en-US" altLang="en-US" sz="2400" dirty="0">
                <a:latin typeface="+mn-lt"/>
              </a:rPr>
              <a:t>Figure 15.21 shows a sample </a:t>
            </a:r>
            <a:r>
              <a:rPr lang="en-US" altLang="en-US" sz="2400" dirty="0">
                <a:latin typeface="Consolas" panose="020B0609020204030204" pitchFamily="49" charset="0"/>
                <a:cs typeface="Consolas" panose="020B0609020204030204" pitchFamily="49" charset="0"/>
              </a:rPr>
              <a:t>ComboBox</a:t>
            </a:r>
            <a:r>
              <a:rPr lang="en-US" altLang="en-US" sz="2400" dirty="0">
                <a:latin typeface="+mn-lt"/>
              </a:rPr>
              <a:t> in three different states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065424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15.21 </a:t>
            </a:r>
            <a:r>
              <a:rPr lang="en-US" dirty="0" smtClean="0">
                <a:latin typeface="Consolas" panose="020B0609020204030204" pitchFamily="49" charset="0"/>
                <a:cs typeface="Consolas" panose="020B0609020204030204" pitchFamily="49" charset="0"/>
              </a:rPr>
              <a:t>ComboBox</a:t>
            </a:r>
            <a:r>
              <a:rPr lang="en-US" dirty="0" smtClean="0"/>
              <a:t> </a:t>
            </a:r>
            <a:r>
              <a:rPr lang="en-US" dirty="0"/>
              <a:t>Demonstration</a:t>
            </a:r>
          </a:p>
        </p:txBody>
      </p:sp>
      <p:pic>
        <p:nvPicPr>
          <p:cNvPr id="4" name="Picture 3" descr="A sample combo box. The sample combo box contains a title bar, and one drop down box. The title bar has the title, form 1, on the left, a minimize, a maximize and a close button on the right. Beneath the title bar is a drop down list with an empty text box portion. Clicking the down arrow displays items in the drop-down list. Selecting an item from the drop down list changes text in the text box por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093" y="2233885"/>
            <a:ext cx="7729815" cy="2146391"/>
          </a:xfrm>
          <a:prstGeom prst="rect">
            <a:avLst/>
          </a:prstGeom>
        </p:spPr>
      </p:pic>
    </p:spTree>
    <p:extLst>
      <p:ext uri="{BB962C8B-B14F-4D97-AF65-F5344CB8AC3E}">
        <p14:creationId xmlns:p14="http://schemas.microsoft.com/office/powerpoint/2010/main" val="17278744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Look-and-Feel Observation 15.4</a:t>
            </a:r>
          </a:p>
        </p:txBody>
      </p:sp>
      <p:sp>
        <p:nvSpPr>
          <p:cNvPr id="3" name="Text Placeholder 2"/>
          <p:cNvSpPr>
            <a:spLocks noGrp="1"/>
          </p:cNvSpPr>
          <p:nvPr>
            <p:ph type="body" idx="1"/>
          </p:nvPr>
        </p:nvSpPr>
        <p:spPr>
          <a:xfrm>
            <a:off x="457200" y="1600200"/>
            <a:ext cx="8397240" cy="4525963"/>
          </a:xfrm>
        </p:spPr>
        <p:txBody>
          <a:bodyPr/>
          <a:lstStyle/>
          <a:p>
            <a:pPr marL="0" indent="0">
              <a:buNone/>
            </a:pPr>
            <a:r>
              <a:rPr lang="en-US" sz="2400" dirty="0">
                <a:latin typeface="+mn-lt"/>
              </a:rPr>
              <a:t>Use a </a:t>
            </a:r>
            <a:r>
              <a:rPr lang="en-US" sz="2400" dirty="0">
                <a:latin typeface="Consolas" panose="020B0609020204030204" pitchFamily="49" charset="0"/>
                <a:cs typeface="Consolas" panose="020B0609020204030204" pitchFamily="49" charset="0"/>
              </a:rPr>
              <a:t>ComboBox</a:t>
            </a:r>
            <a:r>
              <a:rPr lang="en-US" sz="2400" dirty="0">
                <a:latin typeface="+mn-lt"/>
              </a:rPr>
              <a:t> to save space on a </a:t>
            </a:r>
            <a:r>
              <a:rPr lang="en-US" sz="2400" dirty="0" smtClean="0">
                <a:latin typeface="+mn-lt"/>
              </a:rPr>
              <a:t>G</a:t>
            </a:r>
            <a:r>
              <a:rPr lang="en-US" sz="100" dirty="0" smtClean="0">
                <a:latin typeface="+mn-lt"/>
              </a:rPr>
              <a:t> </a:t>
            </a:r>
            <a:r>
              <a:rPr lang="en-US" sz="2400" dirty="0" smtClean="0">
                <a:latin typeface="+mn-lt"/>
              </a:rPr>
              <a:t>U</a:t>
            </a:r>
            <a:r>
              <a:rPr lang="en-US" sz="100" dirty="0" smtClean="0">
                <a:latin typeface="+mn-lt"/>
              </a:rPr>
              <a:t> </a:t>
            </a:r>
            <a:r>
              <a:rPr lang="en-US" sz="2400" dirty="0" smtClean="0">
                <a:latin typeface="+mn-lt"/>
              </a:rPr>
              <a:t>I</a:t>
            </a:r>
            <a:r>
              <a:rPr lang="en-US" sz="2400" dirty="0">
                <a:latin typeface="+mn-lt"/>
              </a:rPr>
              <a:t>. </a:t>
            </a:r>
            <a:r>
              <a:rPr lang="en-US" sz="2400" dirty="0" smtClean="0">
                <a:latin typeface="+mn-lt"/>
              </a:rPr>
              <a:t>A disadvantage </a:t>
            </a:r>
            <a:r>
              <a:rPr lang="en-US" sz="2400" dirty="0">
                <a:latin typeface="+mn-lt"/>
              </a:rPr>
              <a:t>is that, unlike with a </a:t>
            </a:r>
            <a:r>
              <a:rPr lang="en-US" sz="2400" dirty="0" smtClean="0">
                <a:latin typeface="Consolas" panose="020B0609020204030204" pitchFamily="49" charset="0"/>
                <a:cs typeface="Consolas" panose="020B0609020204030204" pitchFamily="49" charset="0"/>
              </a:rPr>
              <a:t>ListBox</a:t>
            </a:r>
            <a:r>
              <a:rPr lang="en-US" sz="2400" dirty="0" smtClean="0">
                <a:latin typeface="+mn-lt"/>
              </a:rPr>
              <a:t>, the </a:t>
            </a:r>
            <a:r>
              <a:rPr lang="en-US" sz="2400" dirty="0">
                <a:latin typeface="+mn-lt"/>
              </a:rPr>
              <a:t>user cannot see available items without expanding the drop-down list.</a:t>
            </a:r>
          </a:p>
        </p:txBody>
      </p:sp>
    </p:spTree>
    <p:extLst>
      <p:ext uri="{BB962C8B-B14F-4D97-AF65-F5344CB8AC3E}">
        <p14:creationId xmlns:p14="http://schemas.microsoft.com/office/powerpoint/2010/main" val="15567286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15.22 </a:t>
            </a:r>
            <a:r>
              <a:rPr lang="en-US" dirty="0" smtClean="0">
                <a:latin typeface="Consolas" panose="020B0609020204030204" pitchFamily="49" charset="0"/>
                <a:cs typeface="Consolas" panose="020B0609020204030204" pitchFamily="49" charset="0"/>
              </a:rPr>
              <a:t>ComboBox</a:t>
            </a:r>
            <a:r>
              <a:rPr lang="en-US" dirty="0" smtClean="0"/>
              <a:t> </a:t>
            </a:r>
            <a:r>
              <a:rPr lang="en-US" dirty="0"/>
              <a:t>Properties and an </a:t>
            </a:r>
            <a:r>
              <a:rPr lang="en-US" dirty="0" smtClean="0"/>
              <a:t>Event </a:t>
            </a:r>
            <a:r>
              <a:rPr lang="en-US" sz="2000" b="0" dirty="0" smtClean="0"/>
              <a:t>(1 of 2)</a:t>
            </a:r>
            <a:endParaRPr lang="en-US" sz="2000" b="0" dirty="0"/>
          </a:p>
        </p:txBody>
      </p:sp>
      <p:sp>
        <p:nvSpPr>
          <p:cNvPr id="3" name="Text Placeholder 2"/>
          <p:cNvSpPr>
            <a:spLocks noGrp="1"/>
          </p:cNvSpPr>
          <p:nvPr>
            <p:ph type="body" idx="1"/>
          </p:nvPr>
        </p:nvSpPr>
        <p:spPr>
          <a:xfrm>
            <a:off x="457200" y="1600201"/>
            <a:ext cx="8229600" cy="533400"/>
          </a:xfrm>
        </p:spPr>
        <p:txBody>
          <a:bodyPr/>
          <a:lstStyle/>
          <a:p>
            <a:pPr marL="0" indent="0">
              <a:buNone/>
            </a:pPr>
            <a:r>
              <a:rPr lang="en-US" sz="2400" b="1" dirty="0">
                <a:latin typeface="+mn-lt"/>
              </a:rPr>
              <a:t>Common Properties</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082608763"/>
              </p:ext>
            </p:extLst>
          </p:nvPr>
        </p:nvGraphicFramePr>
        <p:xfrm>
          <a:off x="457200" y="2293257"/>
          <a:ext cx="8229600" cy="3870960"/>
        </p:xfrm>
        <a:graphic>
          <a:graphicData uri="http://schemas.openxmlformats.org/drawingml/2006/table">
            <a:tbl>
              <a:tblPr firstRow="1" bandRow="1">
                <a:tableStyleId>{40F9630F-82C1-40B7-BC3A-925EFCFF5E92}</a:tableStyleId>
              </a:tblPr>
              <a:tblGrid>
                <a:gridCol w="2039257">
                  <a:extLst>
                    <a:ext uri="{9D8B030D-6E8A-4147-A177-3AD203B41FA5}">
                      <a16:colId xmlns:a16="http://schemas.microsoft.com/office/drawing/2014/main" val="3452652450"/>
                    </a:ext>
                  </a:extLst>
                </a:gridCol>
                <a:gridCol w="6190343">
                  <a:extLst>
                    <a:ext uri="{9D8B030D-6E8A-4147-A177-3AD203B41FA5}">
                      <a16:colId xmlns:a16="http://schemas.microsoft.com/office/drawing/2014/main" val="450658990"/>
                    </a:ext>
                  </a:extLst>
                </a:gridCol>
              </a:tblGrid>
              <a:tr h="234929">
                <a:tc>
                  <a:txBody>
                    <a:bodyPr/>
                    <a:lstStyle/>
                    <a:p>
                      <a:r>
                        <a:rPr lang="en-US" sz="16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ComboBox</a:t>
                      </a:r>
                      <a:r>
                        <a:rPr lang="en-US" sz="1600" b="1" i="0" u="none" strike="noStrike" cap="none" baseline="0" dirty="0" smtClean="0">
                          <a:solidFill>
                            <a:schemeClr val="dk1"/>
                          </a:solidFill>
                          <a:latin typeface="+mn-lt"/>
                          <a:ea typeface="Arial"/>
                          <a:cs typeface="Arial"/>
                          <a:sym typeface="Arial"/>
                        </a:rPr>
                        <a:t> properties</a:t>
                      </a:r>
                    </a:p>
                    <a:p>
                      <a:r>
                        <a:rPr lang="en-US" sz="1600" b="1" i="0" u="none" strike="noStrike" cap="none" baseline="0" dirty="0" smtClean="0">
                          <a:solidFill>
                            <a:schemeClr val="dk1"/>
                          </a:solidFill>
                          <a:latin typeface="+mn-lt"/>
                          <a:ea typeface="Arial"/>
                          <a:cs typeface="Arial"/>
                          <a:sym typeface="Arial"/>
                        </a:rPr>
                        <a:t>and an event</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0581268"/>
                  </a:ext>
                </a:extLst>
              </a:tr>
              <a:tr h="443755">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DropDownStyle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Determines the type of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ComboBox</a:t>
                      </a:r>
                      <a:r>
                        <a:rPr lang="en-US" sz="1600" b="0" i="0" u="none" strike="noStrike" cap="none" baseline="0" dirty="0" smtClean="0">
                          <a:solidFill>
                            <a:schemeClr val="dk1"/>
                          </a:solidFill>
                          <a:latin typeface="+mn-lt"/>
                          <a:ea typeface="Arial"/>
                          <a:cs typeface="Arial"/>
                          <a:sym typeface="Arial"/>
                        </a:rPr>
                        <a:t>. Value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Simple</a:t>
                      </a:r>
                      <a:r>
                        <a:rPr lang="en-US" sz="1600" b="0" i="0" u="none" strike="noStrike" cap="none" baseline="0" dirty="0" smtClean="0">
                          <a:solidFill>
                            <a:schemeClr val="dk1"/>
                          </a:solidFill>
                          <a:latin typeface="+mn-lt"/>
                          <a:ea typeface="Arial"/>
                          <a:cs typeface="Arial"/>
                          <a:sym typeface="Arial"/>
                        </a:rPr>
                        <a:t> means that the text portion is editable and the list portion is always visible. Value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DropDown</a:t>
                      </a:r>
                      <a:r>
                        <a:rPr lang="en-US" sz="1600" b="0" i="0" u="none" strike="noStrike" cap="none" baseline="0" dirty="0" smtClean="0">
                          <a:solidFill>
                            <a:schemeClr val="dk1"/>
                          </a:solidFill>
                          <a:latin typeface="+mn-lt"/>
                          <a:ea typeface="Arial"/>
                          <a:cs typeface="Arial"/>
                          <a:sym typeface="Arial"/>
                        </a:rPr>
                        <a:t> (the default) means that the text portion is editable but the user must click an arrow button to see the list portion. Value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DropDownList</a:t>
                      </a:r>
                      <a:r>
                        <a:rPr lang="en-US" sz="1600" b="0" i="0" u="none" strike="noStrike" cap="none" baseline="0" dirty="0" smtClean="0">
                          <a:solidFill>
                            <a:schemeClr val="dk1"/>
                          </a:solidFill>
                          <a:latin typeface="+mn-lt"/>
                          <a:ea typeface="Arial"/>
                          <a:cs typeface="Arial"/>
                          <a:sym typeface="Arial"/>
                        </a:rPr>
                        <a:t> means that the text portion is not editable and the user must click the arrow button to see the list portion.</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23229243"/>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Items</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collection of items in the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ComboBox</a:t>
                      </a:r>
                      <a:r>
                        <a:rPr lang="en-US" sz="1600" b="0" i="0" u="none" strike="noStrike" cap="none" baseline="0" dirty="0" smtClean="0">
                          <a:solidFill>
                            <a:schemeClr val="dk1"/>
                          </a:solidFill>
                          <a:latin typeface="+mn-lt"/>
                          <a:ea typeface="Arial"/>
                          <a:cs typeface="Arial"/>
                          <a:sym typeface="Arial"/>
                        </a:rPr>
                        <a:t> control.</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8342824"/>
                  </a:ext>
                </a:extLst>
              </a:tr>
              <a:tr h="234929">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MaxDropDownItems</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Specifies the maximum number of items (between 1 and 100) that the drop-down list can display. If the number of items exceeds the maximum number of items to display, a scrollbar appears.</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2185679"/>
                  </a:ext>
                </a:extLst>
              </a:tr>
              <a:tr h="0">
                <a:tc>
                  <a:txBody>
                    <a:bodyPr/>
                    <a:lstStyle/>
                    <a:p>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SelectedIndex</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Returns the index of the selected item, or </a:t>
                      </a:r>
                      <a:r>
                        <a:rPr lang="en-US" sz="16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-1 </a:t>
                      </a:r>
                      <a:r>
                        <a:rPr lang="en-US" sz="1600" b="0" i="0" u="none" strike="noStrike" cap="none" baseline="0" dirty="0" smtClean="0">
                          <a:solidFill>
                            <a:schemeClr val="dk1"/>
                          </a:solidFill>
                          <a:latin typeface="+mn-lt"/>
                          <a:ea typeface="Arial"/>
                          <a:cs typeface="Arial"/>
                          <a:sym typeface="Arial"/>
                        </a:rPr>
                        <a:t>if none are selected.</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9862693"/>
                  </a:ext>
                </a:extLst>
              </a:tr>
            </a:tbl>
          </a:graphicData>
        </a:graphic>
      </p:graphicFrame>
    </p:spTree>
    <p:extLst>
      <p:ext uri="{BB962C8B-B14F-4D97-AF65-F5344CB8AC3E}">
        <p14:creationId xmlns:p14="http://schemas.microsoft.com/office/powerpoint/2010/main" val="4850659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15.22 </a:t>
            </a:r>
            <a:r>
              <a:rPr lang="en-US" dirty="0">
                <a:latin typeface="Consolas" panose="020B0609020204030204" pitchFamily="49" charset="0"/>
                <a:cs typeface="Consolas" panose="020B0609020204030204" pitchFamily="49" charset="0"/>
              </a:rPr>
              <a:t>ComboBox</a:t>
            </a:r>
            <a:r>
              <a:rPr lang="en-US" dirty="0"/>
              <a:t> Properties and an </a:t>
            </a:r>
            <a:r>
              <a:rPr lang="en-US" dirty="0" smtClean="0"/>
              <a:t>Event </a:t>
            </a:r>
            <a:r>
              <a:rPr lang="en-US" sz="2000" b="0" dirty="0" smtClean="0"/>
              <a:t>(2 of 2)</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3999178765"/>
              </p:ext>
            </p:extLst>
          </p:nvPr>
        </p:nvGraphicFramePr>
        <p:xfrm>
          <a:off x="457200" y="1821002"/>
          <a:ext cx="8229600" cy="1920240"/>
        </p:xfrm>
        <a:graphic>
          <a:graphicData uri="http://schemas.openxmlformats.org/drawingml/2006/table">
            <a:tbl>
              <a:tblPr firstRow="1" bandRow="1">
                <a:tableStyleId>{40F9630F-82C1-40B7-BC3A-925EFCFF5E92}</a:tableStyleId>
              </a:tblPr>
              <a:tblGrid>
                <a:gridCol w="2586251">
                  <a:extLst>
                    <a:ext uri="{9D8B030D-6E8A-4147-A177-3AD203B41FA5}">
                      <a16:colId xmlns:a16="http://schemas.microsoft.com/office/drawing/2014/main" val="2780125738"/>
                    </a:ext>
                  </a:extLst>
                </a:gridCol>
                <a:gridCol w="5643349">
                  <a:extLst>
                    <a:ext uri="{9D8B030D-6E8A-4147-A177-3AD203B41FA5}">
                      <a16:colId xmlns:a16="http://schemas.microsoft.com/office/drawing/2014/main" val="1784060935"/>
                    </a:ext>
                  </a:extLst>
                </a:gridCol>
              </a:tblGrid>
              <a:tr h="339244">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ComboBox</a:t>
                      </a:r>
                      <a:r>
                        <a:rPr lang="en-US" sz="1800" b="1" i="0" u="none" strike="noStrike" cap="none" baseline="0" dirty="0" smtClean="0">
                          <a:solidFill>
                            <a:schemeClr val="dk1"/>
                          </a:solidFill>
                          <a:latin typeface="+mn-lt"/>
                          <a:ea typeface="Arial"/>
                          <a:cs typeface="Arial"/>
                          <a:sym typeface="Arial"/>
                        </a:rPr>
                        <a:t> properties</a:t>
                      </a:r>
                    </a:p>
                    <a:p>
                      <a:r>
                        <a:rPr lang="en-US" sz="1800" b="1" i="0" u="none" strike="noStrike" cap="none" baseline="0" dirty="0" smtClean="0">
                          <a:solidFill>
                            <a:schemeClr val="dk1"/>
                          </a:solidFill>
                          <a:latin typeface="+mn-lt"/>
                          <a:ea typeface="Arial"/>
                          <a:cs typeface="Arial"/>
                          <a:sym typeface="Arial"/>
                        </a:rPr>
                        <a:t>and an 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307823"/>
                  </a:ext>
                </a:extLst>
              </a:tr>
              <a:tr h="193854">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SelectedItem</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Returns a reference to the selected item.</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5944808"/>
                  </a:ext>
                </a:extLst>
              </a:tr>
              <a:tr h="484635">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Sorted</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Indicates whether items are sorted alphabetically. Setting this property’s value to</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 true </a:t>
                      </a:r>
                      <a:r>
                        <a:rPr lang="en-US" sz="1800" b="0" i="0" u="none" strike="noStrike" cap="none" baseline="0" dirty="0" smtClean="0">
                          <a:solidFill>
                            <a:schemeClr val="dk1"/>
                          </a:solidFill>
                          <a:latin typeface="+mn-lt"/>
                          <a:ea typeface="Arial"/>
                          <a:cs typeface="Arial"/>
                          <a:sym typeface="Arial"/>
                        </a:rPr>
                        <a:t>sorts the items. The default is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false</a:t>
                      </a:r>
                      <a:r>
                        <a:rPr lang="en-US" sz="1800" b="0" i="0" u="none" strike="noStrike" cap="none" baseline="0" dirty="0" smtClean="0">
                          <a:solidFill>
                            <a:schemeClr val="dk1"/>
                          </a:solidFill>
                          <a:latin typeface="+mn-lt"/>
                          <a:ea typeface="Arial"/>
                          <a:cs typeface="Arial"/>
                          <a:sym typeface="Arial"/>
                        </a:rPr>
                        <a: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0292682"/>
                  </a:ext>
                </a:extLst>
              </a:tr>
            </a:tbl>
          </a:graphicData>
        </a:graphic>
      </p:graphicFrame>
      <p:sp>
        <p:nvSpPr>
          <p:cNvPr id="5" name="Text Placeholder 4"/>
          <p:cNvSpPr>
            <a:spLocks noGrp="1"/>
          </p:cNvSpPr>
          <p:nvPr>
            <p:ph type="body" idx="1"/>
          </p:nvPr>
        </p:nvSpPr>
        <p:spPr>
          <a:xfrm>
            <a:off x="457200" y="3854828"/>
            <a:ext cx="8229600" cy="441960"/>
          </a:xfrm>
        </p:spPr>
        <p:txBody>
          <a:bodyPr/>
          <a:lstStyle/>
          <a:p>
            <a:pPr marL="0" indent="0">
              <a:buNone/>
            </a:pPr>
            <a:r>
              <a:rPr lang="en-US" sz="2400" b="1" dirty="0">
                <a:latin typeface="+mn-lt"/>
              </a:rPr>
              <a:t>Common Event</a:t>
            </a:r>
            <a:endParaRPr lang="en-US" sz="24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1690015961"/>
              </p:ext>
            </p:extLst>
          </p:nvPr>
        </p:nvGraphicFramePr>
        <p:xfrm>
          <a:off x="457200" y="4450992"/>
          <a:ext cx="8229600" cy="1828800"/>
        </p:xfrm>
        <a:graphic>
          <a:graphicData uri="http://schemas.openxmlformats.org/drawingml/2006/table">
            <a:tbl>
              <a:tblPr firstRow="1" bandRow="1">
                <a:tableStyleId>{40F9630F-82C1-40B7-BC3A-925EFCFF5E92}</a:tableStyleId>
              </a:tblPr>
              <a:tblGrid>
                <a:gridCol w="2695433">
                  <a:extLst>
                    <a:ext uri="{9D8B030D-6E8A-4147-A177-3AD203B41FA5}">
                      <a16:colId xmlns:a16="http://schemas.microsoft.com/office/drawing/2014/main" val="2356735647"/>
                    </a:ext>
                  </a:extLst>
                </a:gridCol>
                <a:gridCol w="5534167">
                  <a:extLst>
                    <a:ext uri="{9D8B030D-6E8A-4147-A177-3AD203B41FA5}">
                      <a16:colId xmlns:a16="http://schemas.microsoft.com/office/drawing/2014/main" val="3547200109"/>
                    </a:ext>
                  </a:extLst>
                </a:gridCol>
              </a:tblGrid>
              <a:tr h="0">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ComboBox</a:t>
                      </a:r>
                      <a:r>
                        <a:rPr lang="en-US" sz="1800" b="1" i="0" u="none" strike="noStrike" cap="none" baseline="0" dirty="0" smtClean="0">
                          <a:solidFill>
                            <a:schemeClr val="dk1"/>
                          </a:solidFill>
                          <a:latin typeface="+mn-lt"/>
                          <a:ea typeface="Arial"/>
                          <a:cs typeface="Arial"/>
                          <a:sym typeface="Arial"/>
                        </a:rPr>
                        <a:t> properties</a:t>
                      </a:r>
                    </a:p>
                    <a:p>
                      <a:r>
                        <a:rPr lang="en-US" sz="1800" b="1" i="0" u="none" strike="noStrike" cap="none" baseline="0" dirty="0" smtClean="0">
                          <a:solidFill>
                            <a:schemeClr val="dk1"/>
                          </a:solidFill>
                          <a:latin typeface="+mn-lt"/>
                          <a:ea typeface="Arial"/>
                          <a:cs typeface="Arial"/>
                          <a:sym typeface="Arial"/>
                        </a:rPr>
                        <a:t>and an 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4917790"/>
                  </a:ext>
                </a:extLst>
              </a:tr>
              <a:tr h="167367">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SelectedIndexChanged</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Generated when the selected index changes (such as when a different item is selected). This is the default event when control is double clicked in the designer.</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5018274"/>
                  </a:ext>
                </a:extLst>
              </a:tr>
            </a:tbl>
          </a:graphicData>
        </a:graphic>
      </p:graphicFrame>
    </p:spTree>
    <p:extLst>
      <p:ext uri="{BB962C8B-B14F-4D97-AF65-F5344CB8AC3E}">
        <p14:creationId xmlns:p14="http://schemas.microsoft.com/office/powerpoint/2010/main" val="1649106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Look-and-Feel Observation 15.5</a:t>
            </a:r>
          </a:p>
        </p:txBody>
      </p:sp>
      <p:sp>
        <p:nvSpPr>
          <p:cNvPr id="3" name="Text Placeholder 2"/>
          <p:cNvSpPr>
            <a:spLocks noGrp="1"/>
          </p:cNvSpPr>
          <p:nvPr>
            <p:ph type="body" idx="1"/>
          </p:nvPr>
        </p:nvSpPr>
        <p:spPr/>
        <p:txBody>
          <a:bodyPr/>
          <a:lstStyle/>
          <a:p>
            <a:pPr marL="0" indent="0">
              <a:buNone/>
            </a:pPr>
            <a:r>
              <a:rPr lang="en-US" sz="2400" dirty="0">
                <a:latin typeface="+mn-lt"/>
              </a:rPr>
              <a:t>Make lists (such as </a:t>
            </a:r>
            <a:r>
              <a:rPr lang="en-US" sz="2400" dirty="0">
                <a:latin typeface="Consolas" panose="020B0609020204030204" pitchFamily="49" charset="0"/>
                <a:cs typeface="Consolas" panose="020B0609020204030204" pitchFamily="49" charset="0"/>
              </a:rPr>
              <a:t>ComboBox</a:t>
            </a:r>
            <a:r>
              <a:rPr lang="en-US" sz="2400" dirty="0">
                <a:latin typeface="+mn-lt"/>
              </a:rPr>
              <a:t>es) editable only if the app is designed to accept </a:t>
            </a:r>
            <a:r>
              <a:rPr lang="en-US" sz="2400" dirty="0" smtClean="0">
                <a:latin typeface="+mn-lt"/>
              </a:rPr>
              <a:t>user-submitted elements</a:t>
            </a:r>
            <a:r>
              <a:rPr lang="en-US" sz="2400" dirty="0">
                <a:latin typeface="+mn-lt"/>
              </a:rPr>
              <a:t>. Otherwise, the user might try to enter a custom item that’s improper for </a:t>
            </a:r>
            <a:r>
              <a:rPr lang="en-US" sz="2400" dirty="0" smtClean="0">
                <a:latin typeface="+mn-lt"/>
              </a:rPr>
              <a:t>the purposes </a:t>
            </a:r>
            <a:r>
              <a:rPr lang="en-US" sz="2400" dirty="0">
                <a:latin typeface="+mn-lt"/>
              </a:rPr>
              <a:t>of your app.</a:t>
            </a:r>
          </a:p>
        </p:txBody>
      </p:sp>
    </p:spTree>
    <p:extLst>
      <p:ext uri="{BB962C8B-B14F-4D97-AF65-F5344CB8AC3E}">
        <p14:creationId xmlns:p14="http://schemas.microsoft.com/office/powerpoint/2010/main" val="670432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15.2 Editing Menus in Visual </a:t>
            </a:r>
            <a:r>
              <a:rPr lang="en-US" dirty="0" smtClean="0"/>
              <a:t>Studio</a:t>
            </a:r>
            <a:endParaRPr lang="en-US" dirty="0"/>
          </a:p>
        </p:txBody>
      </p:sp>
      <p:pic>
        <p:nvPicPr>
          <p:cNvPr id="5" name="Picture 4" descr="The editing menu in Visual Studio. The menu in Visual Studio contains the tab Form 1, period, c s, which further contains the window titled, form 1, and a menu strip icon at the bottom. The form 1 window contains a title bar, and a main menu bar. The title bar has the title on the left, a minimize, a maximize and a close button on the right. At a corner of the close button is an arrow pointing towards the right. The main menu bar contains a text box, to type the menu na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913" y="1985592"/>
            <a:ext cx="7190175" cy="3679297"/>
          </a:xfrm>
          <a:prstGeom prst="rect">
            <a:avLst/>
          </a:prstGeom>
        </p:spPr>
      </p:pic>
    </p:spTree>
    <p:extLst>
      <p:ext uri="{BB962C8B-B14F-4D97-AF65-F5344CB8AC3E}">
        <p14:creationId xmlns:p14="http://schemas.microsoft.com/office/powerpoint/2010/main" val="254087052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15.8 ComboBox Control </a:t>
            </a:r>
            <a:r>
              <a:rPr lang="en-US" sz="2000" b="0" dirty="0" smtClean="0"/>
              <a:t>(2 of 2)</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ComboBoxTestForm</a:t>
            </a:r>
            <a:r>
              <a:rPr lang="en-US" altLang="en-US" sz="2400" dirty="0">
                <a:latin typeface="+mn-lt"/>
              </a:rPr>
              <a:t> </a:t>
            </a:r>
            <a:r>
              <a:rPr lang="en-US" altLang="en-US" sz="2400" dirty="0" smtClean="0">
                <a:latin typeface="+mn-lt"/>
              </a:rPr>
              <a:t>(Figure</a:t>
            </a:r>
            <a:r>
              <a:rPr lang="en-US" altLang="en-US" sz="2400" dirty="0">
                <a:latin typeface="+mn-lt"/>
              </a:rPr>
              <a:t> 15.23) allows users to select a shape to draw by using a</a:t>
            </a:r>
            <a:r>
              <a:rPr lang="en-US" altLang="en-US" sz="2400" dirty="0">
                <a:latin typeface="Consolas" panose="020B0609020204030204" pitchFamily="49" charset="0"/>
                <a:cs typeface="Consolas" panose="020B0609020204030204" pitchFamily="49" charset="0"/>
              </a:rPr>
              <a:t> </a:t>
            </a:r>
            <a:r>
              <a:rPr lang="en-US" altLang="en-US" sz="2400" dirty="0" smtClean="0">
                <a:latin typeface="Consolas" panose="020B0609020204030204" pitchFamily="49" charset="0"/>
                <a:cs typeface="Consolas" panose="020B0609020204030204" pitchFamily="49" charset="0"/>
              </a:rPr>
              <a:t>ComboBox</a:t>
            </a:r>
            <a:r>
              <a:rPr lang="en-US" altLang="en-US" sz="2400" b="1" dirty="0" smtClean="0">
                <a:latin typeface="+mn-lt"/>
              </a:rPr>
              <a:t>.</a:t>
            </a:r>
            <a:endParaRPr lang="en-US" altLang="en-US" sz="2400" dirty="0" smtClean="0">
              <a:latin typeface="+mn-lt"/>
            </a:endParaRPr>
          </a:p>
          <a:p>
            <a:r>
              <a:rPr lang="en-US" altLang="en-US" sz="2400" dirty="0" smtClean="0">
                <a:latin typeface="+mn-lt"/>
              </a:rPr>
              <a:t>Set the </a:t>
            </a:r>
            <a:r>
              <a:rPr lang="en-US" altLang="en-US" sz="2400" dirty="0" smtClean="0">
                <a:latin typeface="Consolas" panose="020B0609020204030204" pitchFamily="49" charset="0"/>
                <a:cs typeface="Consolas" panose="020B0609020204030204" pitchFamily="49" charset="0"/>
              </a:rPr>
              <a:t>ComboBox</a:t>
            </a:r>
            <a:r>
              <a:rPr lang="en-US" altLang="en-US" sz="2400" dirty="0" smtClean="0">
                <a:latin typeface="+mn-lt"/>
                <a:cs typeface="Consolas" panose="020B0609020204030204" pitchFamily="49" charset="0"/>
              </a:rPr>
              <a:t>’s</a:t>
            </a:r>
            <a:r>
              <a:rPr lang="en-US" altLang="en-US" sz="2400" b="1" dirty="0" smtClean="0">
                <a:latin typeface="+mn-lt"/>
              </a:rPr>
              <a:t> </a:t>
            </a:r>
            <a:r>
              <a:rPr lang="en-US" altLang="en-US" sz="2400" dirty="0" smtClean="0">
                <a:latin typeface="Consolas" panose="020B0609020204030204" pitchFamily="49" charset="0"/>
                <a:cs typeface="Consolas" panose="020B0609020204030204" pitchFamily="49" charset="0"/>
              </a:rPr>
              <a:t>DropDownStyle </a:t>
            </a:r>
            <a:r>
              <a:rPr lang="en-US" altLang="en-US" sz="2400" dirty="0" smtClean="0">
                <a:latin typeface="+mn-lt"/>
              </a:rPr>
              <a:t>to </a:t>
            </a:r>
            <a:r>
              <a:rPr lang="en-US" altLang="en-US" sz="2400" dirty="0" smtClean="0">
                <a:latin typeface="Consolas" panose="020B0609020204030204" pitchFamily="49" charset="0"/>
                <a:cs typeface="Consolas" panose="020B0609020204030204" pitchFamily="49" charset="0"/>
              </a:rPr>
              <a:t>DropDownList</a:t>
            </a:r>
            <a:r>
              <a:rPr lang="en-US" altLang="en-US" sz="2400" dirty="0" smtClean="0">
                <a:latin typeface="+mn-lt"/>
              </a:rPr>
              <a:t> to restrict users to preset options.</a:t>
            </a:r>
            <a:endParaRPr lang="en-US" altLang="en-US" sz="2400" dirty="0">
              <a:latin typeface="+mn-lt"/>
            </a:endParaRPr>
          </a:p>
        </p:txBody>
      </p:sp>
    </p:spTree>
    <p:extLst>
      <p:ext uri="{BB962C8B-B14F-4D97-AF65-F5344CB8AC3E}">
        <p14:creationId xmlns:p14="http://schemas.microsoft.com/office/powerpoint/2010/main" val="367216613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15.23 Using </a:t>
            </a:r>
            <a:r>
              <a:rPr lang="en-US" dirty="0">
                <a:latin typeface="Consolas" panose="020B0609020204030204" pitchFamily="49" charset="0"/>
                <a:cs typeface="Consolas" panose="020B0609020204030204" pitchFamily="49" charset="0"/>
              </a:rPr>
              <a:t>ComboBox</a:t>
            </a:r>
            <a:r>
              <a:rPr lang="en-US" dirty="0"/>
              <a:t> to Select a Shape to </a:t>
            </a:r>
            <a:r>
              <a:rPr lang="en-US" dirty="0" smtClean="0"/>
              <a:t>Draw </a:t>
            </a:r>
            <a:r>
              <a:rPr lang="en-US" sz="2000" b="0" dirty="0" smtClean="0"/>
              <a:t>(1 of 5)</a:t>
            </a:r>
            <a:endParaRPr lang="en-US" sz="2000" b="0" dirty="0"/>
          </a:p>
        </p:txBody>
      </p:sp>
      <p:pic>
        <p:nvPicPr>
          <p:cNvPr id="4" name="Picture 3" descr="A code for the selection of shape to draw. Line 1: forward slash, forward slash, f i g, period, 15, period, 23, colon, combo box, test form, period, c s. Line 2: forward slash, forward slash, using combo box, to select a shape to draw period. Line 3: using system, semicolon. Line 4: using system, period, drawing, semicolon. Line 5: using system, period, windows, period, forms, semicolon. Line 6: blank. Line 7: namespace combo box, test. Line 8: left brace. Line 9, indented once: forward slash, forward slash, form uses a combo box, to select different shapes to draw. Line 10, indented once: public partial class combo box, test form, colon, form. Line 11, indented once: left brace. Line 12, indented twice: forward slash, forward slash, constructor. Line 13, indented twice: public combo box, test form, left parenthesis, right parenthesis. Line 14, indented twice: left brace. Line 15, indented three times: initialize component, left parenthesis, right parenthesis, semicolon. Line 16, indented twice: right brace. Line 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36" y="2177487"/>
            <a:ext cx="7927086" cy="3668522"/>
          </a:xfrm>
          <a:prstGeom prst="rect">
            <a:avLst/>
          </a:prstGeom>
        </p:spPr>
      </p:pic>
    </p:spTree>
    <p:extLst>
      <p:ext uri="{BB962C8B-B14F-4D97-AF65-F5344CB8AC3E}">
        <p14:creationId xmlns:p14="http://schemas.microsoft.com/office/powerpoint/2010/main" val="13104768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15.23 Using </a:t>
            </a:r>
            <a:r>
              <a:rPr lang="en-US" dirty="0">
                <a:latin typeface="Consolas" panose="020B0609020204030204" pitchFamily="49" charset="0"/>
                <a:cs typeface="Consolas" panose="020B0609020204030204" pitchFamily="49" charset="0"/>
              </a:rPr>
              <a:t>ComboBox</a:t>
            </a:r>
            <a:r>
              <a:rPr lang="en-US" dirty="0"/>
              <a:t> to Select a Shape to </a:t>
            </a:r>
            <a:r>
              <a:rPr lang="en-US" dirty="0" smtClean="0"/>
              <a:t>Draw </a:t>
            </a:r>
            <a:r>
              <a:rPr lang="en-US" sz="2000" b="0" dirty="0" smtClean="0"/>
              <a:t>(2 of 5)</a:t>
            </a:r>
            <a:endParaRPr lang="en-US" sz="2000" b="0" dirty="0"/>
          </a:p>
        </p:txBody>
      </p:sp>
      <p:pic>
        <p:nvPicPr>
          <p:cNvPr id="7" name="Picture 6" descr="A code for the selection of shape to draw. Line 18, indented twice: forward slash, forward slash, get index of selected shape, comma, draw shape. Line 19, indented twice: private void image combo, box, underscore, selected index changed, left parenthesis. Line 20, indented three times: object sender, comma, event a r g s, e, right parenthesis. Line 21, indented twice: left brace. Line 22, indented three times: forward slash, forward slash, create graphics object, comma, pen and solid brush. Line 23, indented three times: using, left parenthesis, graphics my graphics = base, period, create graphics, left parenthesis, right parenthesis, right parenthesis. Line 24, indented three times: blank. Line 25, indented three times: forward slash, forward slash, create pen using color dark red. Line 26, indented three times: using, left parenthesis, pen my pen = new pen, left parenthesis, color, period, dark red, right parenthesis, right parenthesis. Line 27, indented three times: blank. Line 28, indented three times: forward slash, forward slash, create solid brush, using color dark red. Line 29, indented three times: using, left parenthesis, solid brush, my solid brush = new solid brush, left parenthesis, color, period, dark red, right parenthesis, right parenthesis. Line 30, indented three times: left brace. Line 31, indented four times: forward slash, forward slash, clear drawing area, comma, setting it to color white. Line 32, indented four times: my graphics, period, clear, left parenthesis, color, period, white, right parenthesis, semicolon. Line 33: blank. Line 34, indented four times: forward slash, forward slash, find index, comma, draw proper shape. Line 35, indented four times: switch, left parenthesis, image combo, box, period, selected index, right parenthesis. Line 36, indented four times: left brace. Line 37, indented five times: case 0, colon, forward slash, forward slash, case circle is selected. Line 38, indented six times: my graphics, period, draw ellipse, left parenthesis, my pen, comma, 50, comma, 50, comma, 150, comma, 150, right parenthesis, semicolon. Line 39, indented six times: break, semicolon."/>
          <p:cNvPicPr>
            <a:picLocks noChangeAspect="1"/>
          </p:cNvPicPr>
          <p:nvPr/>
        </p:nvPicPr>
        <p:blipFill>
          <a:blip r:embed="rId2"/>
          <a:stretch>
            <a:fillRect/>
          </a:stretch>
        </p:blipFill>
        <p:spPr>
          <a:xfrm>
            <a:off x="878721" y="1608929"/>
            <a:ext cx="7386558" cy="4634369"/>
          </a:xfrm>
          <a:prstGeom prst="rect">
            <a:avLst/>
          </a:prstGeom>
        </p:spPr>
      </p:pic>
    </p:spTree>
    <p:extLst>
      <p:ext uri="{BB962C8B-B14F-4D97-AF65-F5344CB8AC3E}">
        <p14:creationId xmlns:p14="http://schemas.microsoft.com/office/powerpoint/2010/main" val="8984550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15.23 Using </a:t>
            </a:r>
            <a:r>
              <a:rPr lang="en-US" dirty="0">
                <a:latin typeface="Consolas" panose="020B0609020204030204" pitchFamily="49" charset="0"/>
                <a:cs typeface="Consolas" panose="020B0609020204030204" pitchFamily="49" charset="0"/>
              </a:rPr>
              <a:t>ComboBox</a:t>
            </a:r>
            <a:r>
              <a:rPr lang="en-US" dirty="0"/>
              <a:t> to Select a Shape to </a:t>
            </a:r>
            <a:r>
              <a:rPr lang="en-US" dirty="0" smtClean="0"/>
              <a:t>Draw </a:t>
            </a:r>
            <a:r>
              <a:rPr lang="en-US" sz="2000" b="0" dirty="0" smtClean="0"/>
              <a:t>(3 of 5)</a:t>
            </a:r>
            <a:endParaRPr lang="en-US" sz="2000" b="0" dirty="0"/>
          </a:p>
        </p:txBody>
      </p:sp>
      <p:pic>
        <p:nvPicPr>
          <p:cNvPr id="7" name="Picture 6" descr="A code for the selection of shape to draw. Line 40, indented five times: case 1, colon, forward slash, forward slash, case rectangle is selected. Line 41, indented six times: my graphics, period, draw rectangle, left parenthesis, my pen, comma, 50, comma, 50, comma, 150, comma, 150, right parenthesis, semicolon. Line 42, indented six times: break, semicolon. Line 43, indented five times: case 2, colon, forward slash, forward slash, case ellipse is selected. Line 44, indented six times: my graphics, period, draw ellipse, left parenthesis, my pen, comma, 50, comma, 85, comma, 150, comma, 115, right parenthesis, semicolon. Line 45, indented six times: break, semicolon. Line 46, indented five times: case 3, colon, forward slash, forward slash, case pie is selected. Line 47, indented six times: my graphics, period, draw pie, left parenthesis, my pen, comma, 50, comma, 50, comma, 150, comma, 150, comma, 0, comma, 45, right parenthesis, semicolon. Line 48, indented six times: break, semicolon. Line 49, indented five times: case 4, colon, forward slash, forward slash, case filled circle is selected. Line 50, indented six times: my graphics, period, fill ellipse, left parenthesis, my solid brush, comma, 50, comma, 50, comma, 150, comma, 150, right parenthesis, semicolon. Line 51, indented six times: break, semicolon. Line 52, indented five times: case 5, colon, forward slash, forward slash, case filled rectangle is selected. Line 53, indented six times: my graphics, period, fill rectangle, left parenthesis. Line 54, indented seven times: my solid brush, comma, 50, comma, 50, comma, 150, comma, 150, right parenthesis, semicolon. Line 55, indented six times: break, semicolon."/>
          <p:cNvPicPr>
            <a:picLocks noChangeAspect="1"/>
          </p:cNvPicPr>
          <p:nvPr/>
        </p:nvPicPr>
        <p:blipFill>
          <a:blip r:embed="rId2"/>
          <a:stretch>
            <a:fillRect/>
          </a:stretch>
        </p:blipFill>
        <p:spPr>
          <a:xfrm>
            <a:off x="694980" y="1898576"/>
            <a:ext cx="7753327" cy="4020244"/>
          </a:xfrm>
          <a:prstGeom prst="rect">
            <a:avLst/>
          </a:prstGeom>
        </p:spPr>
      </p:pic>
    </p:spTree>
    <p:extLst>
      <p:ext uri="{BB962C8B-B14F-4D97-AF65-F5344CB8AC3E}">
        <p14:creationId xmlns:p14="http://schemas.microsoft.com/office/powerpoint/2010/main" val="4051127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15.23 Using </a:t>
            </a:r>
            <a:r>
              <a:rPr lang="en-US" dirty="0">
                <a:latin typeface="Consolas" panose="020B0609020204030204" pitchFamily="49" charset="0"/>
                <a:cs typeface="Consolas" panose="020B0609020204030204" pitchFamily="49" charset="0"/>
              </a:rPr>
              <a:t>ComboBox</a:t>
            </a:r>
            <a:r>
              <a:rPr lang="en-US" dirty="0"/>
              <a:t> to Select a Shape to </a:t>
            </a:r>
            <a:r>
              <a:rPr lang="en-US" dirty="0" smtClean="0"/>
              <a:t>Draw </a:t>
            </a:r>
            <a:r>
              <a:rPr lang="en-US" sz="2000" b="0" dirty="0" smtClean="0"/>
              <a:t>(4 of 5)</a:t>
            </a:r>
            <a:endParaRPr lang="en-US" sz="2000" b="0" dirty="0"/>
          </a:p>
        </p:txBody>
      </p:sp>
      <p:pic>
        <p:nvPicPr>
          <p:cNvPr id="6" name="Picture 5" descr="Line 56, indented five times: case 6, colon, forward slash, forward slash, case filled ellipse is selected. Line 57, indented six times: my graphics, period, fill ellipse, left parenthesis, my solid brush, comma, 50, comma, 85, comma, 150, comma, 115, right parenthesis, semicolon. Line 58, indented six times: break, semicolon. Line 59, indented five times: case 7, colon, forward slash, forward slash, case filled pie is selected. Line 60, indented six times: my graphics, period, fill pie, left parenthesis. Line 61, indented seven times: my solid brush, comma, 50, comma, 50, comma, 150, comma, 150, comma, 0, comma, 45, right parenthesis, semicolon. Line 62, indented six times: break, semicolon. Line 63, indented four times: right brace. Line 64, indented three times: right brace. Line 65, indented twice: right brace. Line 66, indented once: right brace. Line 67: right brace."/>
          <p:cNvPicPr>
            <a:picLocks noChangeAspect="1"/>
          </p:cNvPicPr>
          <p:nvPr/>
        </p:nvPicPr>
        <p:blipFill>
          <a:blip r:embed="rId2"/>
          <a:stretch>
            <a:fillRect/>
          </a:stretch>
        </p:blipFill>
        <p:spPr>
          <a:xfrm>
            <a:off x="664879" y="1972534"/>
            <a:ext cx="7862301" cy="2882452"/>
          </a:xfrm>
          <a:prstGeom prst="rect">
            <a:avLst/>
          </a:prstGeom>
        </p:spPr>
      </p:pic>
    </p:spTree>
    <p:extLst>
      <p:ext uri="{BB962C8B-B14F-4D97-AF65-F5344CB8AC3E}">
        <p14:creationId xmlns:p14="http://schemas.microsoft.com/office/powerpoint/2010/main" val="38996172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15.23 Using </a:t>
            </a:r>
            <a:r>
              <a:rPr lang="en-US" dirty="0">
                <a:latin typeface="Consolas" panose="020B0609020204030204" pitchFamily="49" charset="0"/>
                <a:cs typeface="Consolas" panose="020B0609020204030204" pitchFamily="49" charset="0"/>
              </a:rPr>
              <a:t>ComboBox</a:t>
            </a:r>
            <a:r>
              <a:rPr lang="en-US" dirty="0"/>
              <a:t> to Select a Shape to </a:t>
            </a:r>
            <a:r>
              <a:rPr lang="en-US" dirty="0" smtClean="0"/>
              <a:t>Draw </a:t>
            </a:r>
            <a:r>
              <a:rPr lang="en-US" sz="2000" b="0" dirty="0" smtClean="0"/>
              <a:t>(5 of 5)</a:t>
            </a:r>
            <a:endParaRPr lang="en-US" sz="2000" b="0" dirty="0"/>
          </a:p>
        </p:txBody>
      </p:sp>
      <p:pic>
        <p:nvPicPr>
          <p:cNvPr id="7" name="Picture 6" descr="Program code output. Step by step screen captures labeled a to d. Step a. Initial g u i displayed when the app executes. The screen capture of the window contains a title bar, a drop down box, and an area to draw. The title bar has: the title, combo box test, on the left, a minimize, a maximize and a close button on the right. Step b. G u i after selecting circle from the combo box. The drop down box is captioned circle. And a circle is drawn in the drawing area. Step c. G u i after selecting filled square from the combo box. The drop down box is captioned filled square. And a filled square is drawn in the drawing area. Step d. G u i after selecting filled pie from the combo box. The drop down box is captioned filled pie. And a filled pie is drawn in the drawing area."/>
          <p:cNvPicPr>
            <a:picLocks noChangeAspect="1"/>
          </p:cNvPicPr>
          <p:nvPr/>
        </p:nvPicPr>
        <p:blipFill>
          <a:blip r:embed="rId2"/>
          <a:stretch>
            <a:fillRect/>
          </a:stretch>
        </p:blipFill>
        <p:spPr>
          <a:xfrm>
            <a:off x="1154793" y="1639326"/>
            <a:ext cx="6834415" cy="4600307"/>
          </a:xfrm>
          <a:prstGeom prst="rect">
            <a:avLst/>
          </a:prstGeom>
        </p:spPr>
      </p:pic>
    </p:spTree>
    <p:extLst>
      <p:ext uri="{BB962C8B-B14F-4D97-AF65-F5344CB8AC3E}">
        <p14:creationId xmlns:p14="http://schemas.microsoft.com/office/powerpoint/2010/main" val="40973287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15.9 </a:t>
            </a:r>
            <a:r>
              <a:rPr lang="en-US" dirty="0" smtClean="0">
                <a:latin typeface="Consolas" panose="020B0609020204030204" pitchFamily="49" charset="0"/>
                <a:cs typeface="Consolas" panose="020B0609020204030204" pitchFamily="49" charset="0"/>
              </a:rPr>
              <a:t>TreeView</a:t>
            </a:r>
            <a:r>
              <a:rPr lang="en-US" dirty="0" smtClean="0"/>
              <a:t> Control </a:t>
            </a:r>
            <a:r>
              <a:rPr lang="en-US" sz="2000" b="0" dirty="0" smtClean="0"/>
              <a:t>(1 of 2)</a:t>
            </a:r>
            <a:endParaRPr lang="en-US" sz="2000" b="0" dirty="0"/>
          </a:p>
        </p:txBody>
      </p:sp>
      <p:sp>
        <p:nvSpPr>
          <p:cNvPr id="3" name="Text Placeholder 2"/>
          <p:cNvSpPr>
            <a:spLocks noGrp="1"/>
          </p:cNvSpPr>
          <p:nvPr>
            <p:ph type="body" idx="1"/>
          </p:nvPr>
        </p:nvSpPr>
        <p:spPr>
          <a:xfrm>
            <a:off x="457199" y="1600200"/>
            <a:ext cx="8509379" cy="4525963"/>
          </a:xfrm>
        </p:spPr>
        <p:txBody>
          <a:bodyPr/>
          <a:lstStyle/>
          <a:p>
            <a:r>
              <a:rPr lang="en-US" altLang="en-US" sz="2400" dirty="0">
                <a:latin typeface="+mn-lt"/>
              </a:rPr>
              <a:t>The </a:t>
            </a:r>
            <a:r>
              <a:rPr lang="en-US" altLang="en-US" sz="2400" dirty="0">
                <a:latin typeface="Consolas" panose="020B0609020204030204" pitchFamily="49" charset="0"/>
                <a:cs typeface="Consolas" panose="020B0609020204030204" pitchFamily="49" charset="0"/>
              </a:rPr>
              <a:t>TreeView</a:t>
            </a:r>
            <a:r>
              <a:rPr lang="en-US" altLang="en-US" sz="2400" dirty="0">
                <a:latin typeface="+mn-lt"/>
              </a:rPr>
              <a:t> control displays nodes hierarchically in </a:t>
            </a:r>
            <a:r>
              <a:rPr lang="en-US" altLang="en-US" sz="2400" dirty="0" smtClean="0">
                <a:latin typeface="+mn-lt"/>
              </a:rPr>
              <a:t>a tree</a:t>
            </a:r>
            <a:r>
              <a:rPr lang="en-US" altLang="en-US" sz="2400" dirty="0">
                <a:latin typeface="+mn-lt"/>
              </a:rPr>
              <a:t>.</a:t>
            </a:r>
          </a:p>
          <a:p>
            <a:r>
              <a:rPr lang="en-US" altLang="en-US" sz="2400" dirty="0">
                <a:latin typeface="+mn-lt"/>
              </a:rPr>
              <a:t>A parent node contains child nodes, and the child nodes can be parents to other nodes.</a:t>
            </a:r>
          </a:p>
          <a:p>
            <a:r>
              <a:rPr lang="en-US" altLang="en-US" sz="2400" dirty="0">
                <a:latin typeface="+mn-lt"/>
              </a:rPr>
              <a:t>Two child nodes that have the same parent node are considered sibling nodes.</a:t>
            </a:r>
          </a:p>
          <a:p>
            <a:r>
              <a:rPr lang="en-US" altLang="en-US" sz="2400" dirty="0">
                <a:latin typeface="+mn-lt"/>
              </a:rPr>
              <a:t>The first parent node of a tree is the root node (a </a:t>
            </a:r>
            <a:r>
              <a:rPr lang="en-US" altLang="en-US" sz="2400" dirty="0">
                <a:latin typeface="Consolas" panose="020B0609020204030204" pitchFamily="49" charset="0"/>
                <a:cs typeface="Consolas" panose="020B0609020204030204" pitchFamily="49" charset="0"/>
              </a:rPr>
              <a:t>TreeView</a:t>
            </a:r>
            <a:r>
              <a:rPr lang="en-US" altLang="en-US" sz="2400" dirty="0">
                <a:latin typeface="+mn-lt"/>
              </a:rPr>
              <a:t> can have multiple roots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308824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15.9 </a:t>
            </a:r>
            <a:r>
              <a:rPr lang="en-US" dirty="0">
                <a:latin typeface="Consolas" panose="020B0609020204030204" pitchFamily="49" charset="0"/>
                <a:cs typeface="Consolas" panose="020B0609020204030204" pitchFamily="49" charset="0"/>
              </a:rPr>
              <a:t>TreeView</a:t>
            </a:r>
            <a:r>
              <a:rPr lang="en-US" dirty="0"/>
              <a:t> Control </a:t>
            </a:r>
            <a:r>
              <a:rPr lang="en-US" sz="2000" b="0" dirty="0" smtClean="0"/>
              <a:t>(2 </a:t>
            </a:r>
            <a:r>
              <a:rPr lang="en-US" sz="2000" b="0" dirty="0"/>
              <a:t>of 2)</a:t>
            </a:r>
          </a:p>
        </p:txBody>
      </p:sp>
      <p:sp>
        <p:nvSpPr>
          <p:cNvPr id="3" name="Text Placeholder 2"/>
          <p:cNvSpPr>
            <a:spLocks noGrp="1"/>
          </p:cNvSpPr>
          <p:nvPr>
            <p:ph type="body" idx="1"/>
          </p:nvPr>
        </p:nvSpPr>
        <p:spPr/>
        <p:txBody>
          <a:bodyPr/>
          <a:lstStyle/>
          <a:p>
            <a:r>
              <a:rPr lang="en-US" altLang="en-US" sz="2400" dirty="0">
                <a:latin typeface="+mn-lt"/>
              </a:rPr>
              <a:t>The nodes in a </a:t>
            </a:r>
            <a:r>
              <a:rPr lang="en-US" altLang="en-US" sz="2400" dirty="0">
                <a:latin typeface="Consolas" panose="020B0609020204030204" pitchFamily="49" charset="0"/>
                <a:cs typeface="Consolas" panose="020B0609020204030204" pitchFamily="49" charset="0"/>
              </a:rPr>
              <a:t>TreeView</a:t>
            </a:r>
            <a:r>
              <a:rPr lang="en-US" altLang="en-US" sz="2400" dirty="0">
                <a:latin typeface="+mn-lt"/>
              </a:rPr>
              <a:t> </a:t>
            </a:r>
            <a:r>
              <a:rPr lang="en-US" altLang="en-US" sz="2400" dirty="0" smtClean="0">
                <a:latin typeface="+mn-lt"/>
              </a:rPr>
              <a:t>(Figure</a:t>
            </a:r>
            <a:r>
              <a:rPr lang="en-US" altLang="en-US" sz="2400" dirty="0">
                <a:latin typeface="+mn-lt"/>
              </a:rPr>
              <a:t> 15.24) are instances of class </a:t>
            </a:r>
            <a:r>
              <a:rPr lang="en-US" altLang="en-US" sz="2400" dirty="0">
                <a:latin typeface="Consolas" panose="020B0609020204030204" pitchFamily="49" charset="0"/>
                <a:cs typeface="Consolas" panose="020B0609020204030204" pitchFamily="49" charset="0"/>
              </a:rPr>
              <a:t>TreeNode</a:t>
            </a:r>
            <a:r>
              <a:rPr lang="en-US" altLang="en-US" sz="2400" dirty="0">
                <a:latin typeface="+mn-lt"/>
              </a:rPr>
              <a:t>.</a:t>
            </a:r>
          </a:p>
          <a:p>
            <a:r>
              <a:rPr lang="en-US" altLang="en-US" sz="2400" dirty="0">
                <a:latin typeface="+mn-lt"/>
              </a:rPr>
              <a:t>Each </a:t>
            </a:r>
            <a:r>
              <a:rPr lang="en-US" altLang="en-US" sz="2400" dirty="0" smtClean="0">
                <a:latin typeface="Consolas" panose="020B0609020204030204" pitchFamily="49" charset="0"/>
                <a:cs typeface="Consolas" panose="020B0609020204030204" pitchFamily="49" charset="0"/>
              </a:rPr>
              <a:t>TreeNode</a:t>
            </a:r>
            <a:r>
              <a:rPr lang="en-US" altLang="en-US" sz="2400" dirty="0" smtClean="0">
                <a:latin typeface="+mn-lt"/>
              </a:rPr>
              <a:t> </a:t>
            </a:r>
            <a:r>
              <a:rPr lang="en-US" altLang="en-US" sz="2400" dirty="0">
                <a:latin typeface="+mn-lt"/>
              </a:rPr>
              <a:t>has a </a:t>
            </a:r>
            <a:r>
              <a:rPr lang="en-US" altLang="en-US" sz="2400" dirty="0">
                <a:latin typeface="Consolas" panose="020B0609020204030204" pitchFamily="49" charset="0"/>
                <a:cs typeface="Consolas" panose="020B0609020204030204" pitchFamily="49" charset="0"/>
              </a:rPr>
              <a:t>Nodes</a:t>
            </a:r>
            <a:r>
              <a:rPr lang="en-US" altLang="en-US" sz="2400" dirty="0">
                <a:latin typeface="+mn-lt"/>
              </a:rPr>
              <a:t> </a:t>
            </a:r>
            <a:r>
              <a:rPr lang="en-US" altLang="en-US" sz="2400" dirty="0" smtClean="0">
                <a:latin typeface="+mn-lt"/>
              </a:rPr>
              <a:t>collection (type </a:t>
            </a:r>
            <a:r>
              <a:rPr lang="en-US" altLang="en-US" sz="2400" dirty="0">
                <a:latin typeface="Consolas" panose="020B0609020204030204" pitchFamily="49" charset="0"/>
                <a:cs typeface="Consolas" panose="020B0609020204030204" pitchFamily="49" charset="0"/>
              </a:rPr>
              <a:t>TreeNodeCollection</a:t>
            </a:r>
            <a:r>
              <a:rPr lang="en-US" altLang="en-US" sz="2400" dirty="0">
                <a:latin typeface="+mn-lt"/>
              </a:rPr>
              <a:t>), which contains a list of its children</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9417481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15.24 </a:t>
            </a:r>
            <a:r>
              <a:rPr lang="en-US" dirty="0">
                <a:latin typeface="Consolas" panose="020B0609020204030204" pitchFamily="49" charset="0"/>
                <a:cs typeface="Consolas" panose="020B0609020204030204" pitchFamily="49" charset="0"/>
              </a:rPr>
              <a:t>TreeView</a:t>
            </a:r>
            <a:r>
              <a:rPr lang="en-US" dirty="0"/>
              <a:t> Displaying a Sample </a:t>
            </a:r>
            <a:r>
              <a:rPr lang="en-US" dirty="0" smtClean="0"/>
              <a:t>Tree</a:t>
            </a:r>
            <a:endParaRPr lang="en-US" dirty="0"/>
          </a:p>
        </p:txBody>
      </p:sp>
      <p:pic>
        <p:nvPicPr>
          <p:cNvPr id="4" name="Picture 3" descr="A tree view control on a form. The display text area on the form contains a root node labeled, boss. Clicking a plus sign next to the node expands it to display child nodes. Under boss is manager 1 and manager 2. Both the managers have their own child nodes. Under manager 1 is worker 1 and worker 2. After expanding the node manager 1, the plus icon changes to a negative icon. Click negative icon to collapse node and hide child nod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59" y="2110645"/>
            <a:ext cx="7502482" cy="3594655"/>
          </a:xfrm>
          <a:prstGeom prst="rect">
            <a:avLst/>
          </a:prstGeom>
        </p:spPr>
      </p:pic>
    </p:spTree>
    <p:extLst>
      <p:ext uri="{BB962C8B-B14F-4D97-AF65-F5344CB8AC3E}">
        <p14:creationId xmlns:p14="http://schemas.microsoft.com/office/powerpoint/2010/main" val="2738859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15.25 </a:t>
            </a:r>
            <a:r>
              <a:rPr lang="en-US" dirty="0">
                <a:latin typeface="Consolas" panose="020B0609020204030204" pitchFamily="49" charset="0"/>
                <a:cs typeface="Consolas" panose="020B0609020204030204" pitchFamily="49" charset="0"/>
              </a:rPr>
              <a:t>TreeView</a:t>
            </a:r>
            <a:r>
              <a:rPr lang="en-US" dirty="0"/>
              <a:t> Properties and an </a:t>
            </a:r>
            <a:r>
              <a:rPr lang="en-US" dirty="0" smtClean="0"/>
              <a:t>Event </a:t>
            </a:r>
            <a:r>
              <a:rPr lang="en-US" sz="2000" b="0" dirty="0" smtClean="0"/>
              <a:t>(1 of 2)</a:t>
            </a:r>
            <a:endParaRPr lang="en-US" sz="2000" b="0" dirty="0"/>
          </a:p>
        </p:txBody>
      </p:sp>
      <p:sp>
        <p:nvSpPr>
          <p:cNvPr id="3" name="Text Placeholder 2"/>
          <p:cNvSpPr>
            <a:spLocks noGrp="1"/>
          </p:cNvSpPr>
          <p:nvPr>
            <p:ph type="body" idx="1"/>
          </p:nvPr>
        </p:nvSpPr>
        <p:spPr>
          <a:xfrm>
            <a:off x="457200" y="1600201"/>
            <a:ext cx="8229600" cy="436880"/>
          </a:xfrm>
        </p:spPr>
        <p:txBody>
          <a:bodyPr/>
          <a:lstStyle/>
          <a:p>
            <a:pPr marL="0" indent="0">
              <a:buNone/>
            </a:pPr>
            <a:r>
              <a:rPr lang="en-US" sz="2400" b="1" dirty="0">
                <a:latin typeface="+mn-lt"/>
              </a:rPr>
              <a:t>Common Properties</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940580061"/>
              </p:ext>
            </p:extLst>
          </p:nvPr>
        </p:nvGraphicFramePr>
        <p:xfrm>
          <a:off x="457200" y="2236073"/>
          <a:ext cx="8229600" cy="4023360"/>
        </p:xfrm>
        <a:graphic>
          <a:graphicData uri="http://schemas.openxmlformats.org/drawingml/2006/table">
            <a:tbl>
              <a:tblPr firstRow="1" bandRow="1">
                <a:tableStyleId>{40F9630F-82C1-40B7-BC3A-925EFCFF5E92}</a:tableStyleId>
              </a:tblPr>
              <a:tblGrid>
                <a:gridCol w="1821976">
                  <a:extLst>
                    <a:ext uri="{9D8B030D-6E8A-4147-A177-3AD203B41FA5}">
                      <a16:colId xmlns:a16="http://schemas.microsoft.com/office/drawing/2014/main" val="403783846"/>
                    </a:ext>
                  </a:extLst>
                </a:gridCol>
                <a:gridCol w="6407624">
                  <a:extLst>
                    <a:ext uri="{9D8B030D-6E8A-4147-A177-3AD203B41FA5}">
                      <a16:colId xmlns:a16="http://schemas.microsoft.com/office/drawing/2014/main" val="1935845713"/>
                    </a:ext>
                  </a:extLst>
                </a:gridCol>
              </a:tblGrid>
              <a:tr h="356743">
                <a:tc>
                  <a:txBody>
                    <a:bodyPr/>
                    <a:lstStyle/>
                    <a:p>
                      <a:r>
                        <a:rPr lang="en-US" sz="1800" b="1"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TreeView</a:t>
                      </a:r>
                      <a:r>
                        <a:rPr lang="en-US" sz="1800" b="1" i="0" u="none" strike="noStrike" cap="none" baseline="0" dirty="0" smtClean="0">
                          <a:solidFill>
                            <a:schemeClr val="dk1"/>
                          </a:solidFill>
                          <a:latin typeface="+mn-lt"/>
                          <a:ea typeface="Arial"/>
                          <a:cs typeface="Arial"/>
                          <a:sym typeface="Arial"/>
                        </a:rPr>
                        <a:t> properties</a:t>
                      </a:r>
                    </a:p>
                    <a:p>
                      <a:r>
                        <a:rPr lang="en-US" sz="1800" b="1" i="0" u="none" strike="noStrike" cap="none" baseline="0" dirty="0" smtClean="0">
                          <a:solidFill>
                            <a:schemeClr val="dk1"/>
                          </a:solidFill>
                          <a:latin typeface="+mn-lt"/>
                          <a:ea typeface="Arial"/>
                          <a:cs typeface="Arial"/>
                          <a:sym typeface="Arial"/>
                        </a:rPr>
                        <a:t>and an event</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1508910"/>
                  </a:ext>
                </a:extLst>
              </a:tr>
              <a:tr h="24972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CheckBoxes</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Indicates whether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CheckBox</a:t>
                      </a:r>
                      <a:r>
                        <a:rPr lang="en-US" sz="1800" b="0" i="0" u="none" strike="noStrike" cap="none" baseline="0" dirty="0" smtClean="0">
                          <a:solidFill>
                            <a:schemeClr val="dk1"/>
                          </a:solidFill>
                          <a:latin typeface="+mn-lt"/>
                          <a:ea typeface="Arial"/>
                          <a:cs typeface="Arial"/>
                          <a:sym typeface="Arial"/>
                        </a:rPr>
                        <a:t>es appear next to nodes. A value of</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 true </a:t>
                      </a:r>
                      <a:r>
                        <a:rPr lang="en-US" sz="1800" b="0" i="0" u="none" strike="noStrike" cap="none" baseline="0" dirty="0" smtClean="0">
                          <a:solidFill>
                            <a:schemeClr val="dk1"/>
                          </a:solidFill>
                          <a:latin typeface="+mn-lt"/>
                          <a:ea typeface="Arial"/>
                          <a:cs typeface="Arial"/>
                          <a:sym typeface="Arial"/>
                        </a:rPr>
                        <a:t>displays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CheckBox</a:t>
                      </a:r>
                      <a:r>
                        <a:rPr lang="en-US" sz="1800" b="0" i="0" u="none" strike="noStrike" cap="none" baseline="0" dirty="0" smtClean="0">
                          <a:solidFill>
                            <a:schemeClr val="dk1"/>
                          </a:solidFill>
                          <a:latin typeface="+mn-lt"/>
                          <a:ea typeface="Arial"/>
                          <a:cs typeface="Arial"/>
                          <a:sym typeface="Arial"/>
                        </a:rPr>
                        <a:t>es. The default value is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false</a:t>
                      </a:r>
                      <a:r>
                        <a:rPr lang="en-US" sz="1800" b="0" i="0" u="none" strike="noStrike" cap="none" baseline="0" dirty="0" smtClean="0">
                          <a:solidFill>
                            <a:schemeClr val="dk1"/>
                          </a:solidFill>
                          <a:latin typeface="+mn-lt"/>
                          <a:ea typeface="Arial"/>
                          <a:cs typeface="Arial"/>
                          <a:sym typeface="Arial"/>
                        </a:rPr>
                        <a: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736310"/>
                  </a:ext>
                </a:extLst>
              </a:tr>
              <a:tr h="249720">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ImageList</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Specifies an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ImageList</a:t>
                      </a:r>
                      <a:r>
                        <a:rPr lang="en-US" sz="1800" b="0" i="0" u="none" strike="noStrike" cap="none" baseline="0" dirty="0" smtClean="0">
                          <a:solidFill>
                            <a:schemeClr val="dk1"/>
                          </a:solidFill>
                          <a:latin typeface="+mn-lt"/>
                          <a:ea typeface="Arial"/>
                          <a:cs typeface="Arial"/>
                          <a:sym typeface="Arial"/>
                        </a:rPr>
                        <a:t> object containing the node icons. An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ImageList</a:t>
                      </a:r>
                      <a:r>
                        <a:rPr lang="en-US" sz="1800" b="1" i="0" u="none" strike="noStrike" cap="none" baseline="0" dirty="0" smtClean="0">
                          <a:solidFill>
                            <a:schemeClr val="dk1"/>
                          </a:solidFill>
                          <a:latin typeface="+mn-lt"/>
                          <a:ea typeface="Arial"/>
                          <a:cs typeface="Arial"/>
                          <a:sym typeface="Arial"/>
                        </a:rPr>
                        <a:t> </a:t>
                      </a:r>
                      <a:r>
                        <a:rPr lang="en-US" sz="1800" b="0" i="0" u="none" strike="noStrike" cap="none" baseline="0" dirty="0" smtClean="0">
                          <a:solidFill>
                            <a:schemeClr val="dk1"/>
                          </a:solidFill>
                          <a:latin typeface="+mn-lt"/>
                          <a:ea typeface="Arial"/>
                          <a:cs typeface="Arial"/>
                          <a:sym typeface="Arial"/>
                        </a:rPr>
                        <a:t>object is a collection that contains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Image</a:t>
                      </a:r>
                      <a:r>
                        <a:rPr lang="en-US" sz="1800" b="0" i="0" u="none" strike="noStrike" cap="none" baseline="0" dirty="0" smtClean="0">
                          <a:solidFill>
                            <a:schemeClr val="dk1"/>
                          </a:solidFill>
                          <a:latin typeface="+mn-lt"/>
                          <a:ea typeface="Arial"/>
                          <a:cs typeface="Arial"/>
                          <a:sym typeface="Arial"/>
                        </a:rPr>
                        <a:t> objects.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0569339"/>
                  </a:ext>
                </a:extLst>
              </a:tr>
              <a:tr h="570789">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Nodes</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Returns the collection of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TreeNodes</a:t>
                      </a:r>
                      <a:r>
                        <a:rPr lang="en-US" sz="1800" b="0" i="0" u="none" strike="noStrike" cap="none" baseline="0" dirty="0" smtClean="0">
                          <a:solidFill>
                            <a:schemeClr val="dk1"/>
                          </a:solidFill>
                          <a:latin typeface="+mn-lt"/>
                          <a:ea typeface="Arial"/>
                          <a:cs typeface="Arial"/>
                          <a:sym typeface="Arial"/>
                        </a:rPr>
                        <a:t> in the control as a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TreeNodeCollection</a:t>
                      </a:r>
                      <a:r>
                        <a:rPr lang="en-US" sz="1800" b="0" i="0" u="none" strike="noStrike" cap="none" baseline="0" dirty="0" smtClean="0">
                          <a:solidFill>
                            <a:schemeClr val="dk1"/>
                          </a:solidFill>
                          <a:latin typeface="+mn-lt"/>
                          <a:ea typeface="Arial"/>
                          <a:cs typeface="Arial"/>
                          <a:sym typeface="Arial"/>
                        </a:rPr>
                        <a:t>. It contains methods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Add</a:t>
                      </a:r>
                      <a:r>
                        <a:rPr lang="en-US" sz="1800" b="0" i="0" u="none" strike="noStrike" cap="none" baseline="0" dirty="0" smtClean="0">
                          <a:solidFill>
                            <a:schemeClr val="dk1"/>
                          </a:solidFill>
                          <a:latin typeface="+mn-lt"/>
                          <a:ea typeface="Arial"/>
                          <a:cs typeface="Arial"/>
                          <a:sym typeface="Arial"/>
                        </a:rPr>
                        <a:t> (adds a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TreeNode</a:t>
                      </a:r>
                      <a:r>
                        <a:rPr lang="en-US" sz="1800" b="0" i="0" u="none" strike="noStrike" cap="none" baseline="0" dirty="0" smtClean="0">
                          <a:solidFill>
                            <a:schemeClr val="dk1"/>
                          </a:solidFill>
                          <a:latin typeface="+mn-lt"/>
                          <a:ea typeface="Arial"/>
                          <a:cs typeface="Arial"/>
                          <a:sym typeface="Arial"/>
                        </a:rPr>
                        <a:t> object),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Clear</a:t>
                      </a:r>
                      <a:r>
                        <a:rPr lang="en-US" sz="1800" b="0" i="0" u="none" strike="noStrike" cap="none" baseline="0" dirty="0" smtClean="0">
                          <a:solidFill>
                            <a:schemeClr val="dk1"/>
                          </a:solidFill>
                          <a:latin typeface="+mn-lt"/>
                          <a:ea typeface="Arial"/>
                          <a:cs typeface="Arial"/>
                          <a:sym typeface="Arial"/>
                        </a:rPr>
                        <a:t> (deletes the entire collection) and </a:t>
                      </a:r>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Remove</a:t>
                      </a:r>
                      <a:r>
                        <a:rPr lang="en-US" sz="1800" b="0" i="0" u="none" strike="noStrike" cap="none" baseline="0" dirty="0" smtClean="0">
                          <a:solidFill>
                            <a:schemeClr val="dk1"/>
                          </a:solidFill>
                          <a:latin typeface="+mn-lt"/>
                          <a:ea typeface="Arial"/>
                          <a:cs typeface="Arial"/>
                          <a:sym typeface="Arial"/>
                        </a:rPr>
                        <a:t> (deletes a specific node). Removing a parent node deletes all of its children.</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57154"/>
                  </a:ext>
                </a:extLst>
              </a:tr>
              <a:tr h="144679">
                <a:tc>
                  <a:txBody>
                    <a:bodyPr/>
                    <a:lstStyle/>
                    <a:p>
                      <a:r>
                        <a:rPr lang="en-US" sz="1800" b="0" i="0" u="none" strike="noStrike" cap="none" baseline="0" dirty="0" smtClean="0">
                          <a:solidFill>
                            <a:schemeClr val="dk1"/>
                          </a:solidFill>
                          <a:latin typeface="Consolas" panose="020B0609020204030204" pitchFamily="49" charset="0"/>
                          <a:ea typeface="Arial"/>
                          <a:cs typeface="Consolas" panose="020B0609020204030204" pitchFamily="49" charset="0"/>
                          <a:sym typeface="Arial"/>
                        </a:rPr>
                        <a:t>SelectedNode</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The selected node.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0558607"/>
                  </a:ext>
                </a:extLst>
              </a:tr>
            </a:tbl>
          </a:graphicData>
        </a:graphic>
      </p:graphicFrame>
    </p:spTree>
    <p:extLst>
      <p:ext uri="{BB962C8B-B14F-4D97-AF65-F5344CB8AC3E}">
        <p14:creationId xmlns:p14="http://schemas.microsoft.com/office/powerpoint/2010/main" val="3674668309"/>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10331</TotalTime>
  <Words>6714</Words>
  <Application>Microsoft Office PowerPoint</Application>
  <PresentationFormat>On-screen Show (4:3)</PresentationFormat>
  <Paragraphs>735</Paragraphs>
  <Slides>189</Slides>
  <Notes>2</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189</vt:i4>
      </vt:variant>
    </vt:vector>
  </HeadingPairs>
  <TitlesOfParts>
    <vt:vector size="197" baseType="lpstr">
      <vt:lpstr>Arial</vt:lpstr>
      <vt:lpstr>Consolas</vt:lpstr>
      <vt:lpstr>Noto Sans Symbols</vt:lpstr>
      <vt:lpstr>Times New Roman</vt:lpstr>
      <vt:lpstr>Verdana</vt:lpstr>
      <vt:lpstr>508 Lecture</vt:lpstr>
      <vt:lpstr>1_508 Lecture</vt:lpstr>
      <vt:lpstr>Equation</vt:lpstr>
      <vt:lpstr>Visual C sharp ® How to Program</vt:lpstr>
      <vt:lpstr>Learning Objectives</vt:lpstr>
      <vt:lpstr>Outline (1 of 2)</vt:lpstr>
      <vt:lpstr>Outline (2 of 2)</vt:lpstr>
      <vt:lpstr>15.1 Introduction </vt:lpstr>
      <vt:lpstr>15.2 Menus (1 of 8)</vt:lpstr>
      <vt:lpstr>Figure 15.1 Menus, Submenus and Menu Items</vt:lpstr>
      <vt:lpstr>15.2 Menus (2 of 8)</vt:lpstr>
      <vt:lpstr>Figure 15.2 Editing Menus in Visual Studio</vt:lpstr>
      <vt:lpstr>15.2 Menus (3 of 8)</vt:lpstr>
      <vt:lpstr>Figure 15.3 Adding ToolStripMenuItems to a MenuStrip</vt:lpstr>
      <vt:lpstr>15.2 Menus (4 of 8)</vt:lpstr>
      <vt:lpstr>15.2 Menus (5 of 8)</vt:lpstr>
      <vt:lpstr>Figure 15.4 Setting a Menu Item’s Shortcut Keys</vt:lpstr>
      <vt:lpstr>15.2 Menus (6 of 8)</vt:lpstr>
      <vt:lpstr>Look-and-Feel Observation 15.1</vt:lpstr>
      <vt:lpstr>15.2 Menus (7 of 8)</vt:lpstr>
      <vt:lpstr>Figure 15.5 Menu-Item Options</vt:lpstr>
      <vt:lpstr>Look-and-Feel Observation 15.2</vt:lpstr>
      <vt:lpstr>Figure 15.6 MenuStrip and ToolStripMenuItem Properties and an Event (1 of 4)</vt:lpstr>
      <vt:lpstr>Figure 15.6 MenuStrip and ToolStripMenuItem Properties and an Event (2 of 4)</vt:lpstr>
      <vt:lpstr>Figure 15.6 MenuStrip and ToolStripMenuItem Properties and an Event (3 of 4)</vt:lpstr>
      <vt:lpstr>Figure 15.6 MenuStrip and ToolStripMenuItem Properties and an Event (4 of 4)</vt:lpstr>
      <vt:lpstr>15.2 Menus (8 of 8)</vt:lpstr>
      <vt:lpstr>Figure 15.7 Using Menus for Changing text Font and Color (1 of 11)</vt:lpstr>
      <vt:lpstr>Figure 15.7 Using Menus for Changing text Font and Color (2 of 11)</vt:lpstr>
      <vt:lpstr>Figure 15.7 Using Menus for Changing text Font and Color (3 of 11)</vt:lpstr>
      <vt:lpstr>Figure 15.7 Using Menus for Changing text Font and Color (4 of 11)</vt:lpstr>
      <vt:lpstr>Figure 15.7 Using Menus for Changing text Font and Color (5 of 11)</vt:lpstr>
      <vt:lpstr>Figure 15.7 Using Menus for Changing text Font and Color (6 of 11)</vt:lpstr>
      <vt:lpstr>Figure 15.7 Using Menus for Changing text Font and Color (7 of 11)</vt:lpstr>
      <vt:lpstr>Figure 15.7 Using Menus for Changing text Font and Color (8 of 11)</vt:lpstr>
      <vt:lpstr>Figure 15.7 Using Menus for Changing text Font and Color (9 of 11)</vt:lpstr>
      <vt:lpstr>Figure 15.7 Using Menus for Changing text Font and Color (10 of 11)</vt:lpstr>
      <vt:lpstr>Figure 15.7 Using Menus for Changing text Font and Color (11 of 11)</vt:lpstr>
      <vt:lpstr>Software Engineering Observation 15.1</vt:lpstr>
      <vt:lpstr>15.3 MonthCalendar Control </vt:lpstr>
      <vt:lpstr>Figure 15.8 MonthCalendar Control</vt:lpstr>
      <vt:lpstr>Figure 15.9 MonthCalendar Properties and an Event (1 of 2)</vt:lpstr>
      <vt:lpstr>Figure 15.9 MonthCalendar Properties and an Event (2 of 2)</vt:lpstr>
      <vt:lpstr>15.4 DateTimePicker Control (1 of 2)</vt:lpstr>
      <vt:lpstr>Figure 15.10 DateTimePicker Properties and an Event (1 of 2)</vt:lpstr>
      <vt:lpstr>Figure 15.10 DateTimePicker Properties and an Event (2 of 2)</vt:lpstr>
      <vt:lpstr>15.4 DateTimePicker Control (2 of 2)</vt:lpstr>
      <vt:lpstr>Figure 15.11 Using a DateTimePicker to Select a Drop-Off Time (1 of 5)</vt:lpstr>
      <vt:lpstr>Figure 15.11 Using a DateTimePicker to Select a Drop-Off Time (2 of 5)</vt:lpstr>
      <vt:lpstr>Figure 15.11 Using a DateTimePicker to Select a Drop-Off Time (3 of 5)</vt:lpstr>
      <vt:lpstr>Figure 15.11 Using a DateTimePicker to Select a Drop-Off Time (4 of 5)</vt:lpstr>
      <vt:lpstr>Figure 15.11 Using a DateTimePicker to Select a Drop-Off Time (5 of 5)</vt:lpstr>
      <vt:lpstr>15.5 LinkLabel Control (1 of 3)</vt:lpstr>
      <vt:lpstr>Figure 15.12 LinkLabel Control in Running Program</vt:lpstr>
      <vt:lpstr>Look-and-Feel Observation 15.3</vt:lpstr>
      <vt:lpstr>15.5 LinkLabel Control (2 of 3)</vt:lpstr>
      <vt:lpstr>Figure 15.13 LinkLabel Properties and an Event (1 of 2)</vt:lpstr>
      <vt:lpstr>Figure 15.13 LinkLabel Properties and an Event (2 of 2)</vt:lpstr>
      <vt:lpstr>15.5 LinkLabel Control (3 of 3)</vt:lpstr>
      <vt:lpstr>Figure 15.14 Using LinkLabels to Create Hyperlinks (1 of 5)</vt:lpstr>
      <vt:lpstr>Figure 15.14 Using LinkLabels to Create Hyperlinks (2 of 5)</vt:lpstr>
      <vt:lpstr>Figure 15.14 Using LinkLabels to Create Hyperlinks (3 of 5)</vt:lpstr>
      <vt:lpstr>Figure 15.14 Using LinkLabels to Create Hyperlinks (4 of 5)</vt:lpstr>
      <vt:lpstr>Figure 15.14 Using LinkLabels to Create Hyperlinks (5 of 5)</vt:lpstr>
      <vt:lpstr>15.6 ListBox Control (1 of 3)</vt:lpstr>
      <vt:lpstr>Figure 15.15 ListBox and CheckedListBox on a Form</vt:lpstr>
      <vt:lpstr>Figure 15.16 ListBox Properties, Methods and an Event (1 of 3)</vt:lpstr>
      <vt:lpstr>Figure 15.16 ListBox Properties, Methods and an Event (2 of 3)</vt:lpstr>
      <vt:lpstr>Figure 15.16 ListBox Properties, Methods and an Event (3 of 3)</vt:lpstr>
      <vt:lpstr>15.6 ListBox Control (2 of 3)</vt:lpstr>
      <vt:lpstr>Figure 15.17 String Collection Editor</vt:lpstr>
      <vt:lpstr>15.6 ListBox Control (3 of 3)</vt:lpstr>
      <vt:lpstr>Figure 15.18 Program that Adds, Removes and Clears ListBox Items (1 of 5)</vt:lpstr>
      <vt:lpstr>Figure 15.18 Program that Adds, Removes and Clears ListBox Items (2 of 5)</vt:lpstr>
      <vt:lpstr>Figure 15.18 Program that Adds, Removes and Clears ListBox Items (3 of 5)</vt:lpstr>
      <vt:lpstr>Figure 15.18 Program that Adds, Removes and Clears ListBox Items (4 of 5)</vt:lpstr>
      <vt:lpstr>Figure 15.18 Program that Adds, Removes and Clears ListBox Items (5 of 5)</vt:lpstr>
      <vt:lpstr>15.7 CheckedListBox Control (1 of 2)</vt:lpstr>
      <vt:lpstr>Common Programming Error 15.1</vt:lpstr>
      <vt:lpstr>Figure 15.19 CheckedListBox Properties, a Method and an Event (1 of 3)</vt:lpstr>
      <vt:lpstr>Figure 15.19 CheckedListBox Properties, a Method and an Event (2 of 3)</vt:lpstr>
      <vt:lpstr>Figure 15.19 CheckedListBox Properties, a Method and an Event (3 of 3)</vt:lpstr>
      <vt:lpstr>15.7 CheckedListBox Control (2 of 2)</vt:lpstr>
      <vt:lpstr>Figure 15.20 Using a CheckedListBox to Add Items to a Display ListBox (1 of 3)</vt:lpstr>
      <vt:lpstr>Figure 15.20 Using a CheckedListBox to Add Items to a Display ListBox (2 of 3)</vt:lpstr>
      <vt:lpstr>Figure 15.20 Using a CheckedListBox to Add Items to a Display ListBox (3 of 3)</vt:lpstr>
      <vt:lpstr>15.8 ComboBox Control (1 of 2)</vt:lpstr>
      <vt:lpstr>Figure 15.21 ComboBox Demonstration</vt:lpstr>
      <vt:lpstr>Look-and-Feel Observation 15.4</vt:lpstr>
      <vt:lpstr>Figure 15.22 ComboBox Properties and an Event (1 of 2)</vt:lpstr>
      <vt:lpstr>Figure 15.22 ComboBox Properties and an Event (2 of 2)</vt:lpstr>
      <vt:lpstr>Look-and-Feel Observation 15.5</vt:lpstr>
      <vt:lpstr>15.8 ComboBox Control (2 of 2)</vt:lpstr>
      <vt:lpstr>Figure 15.23 Using ComboBox to Select a Shape to Draw (1 of 5)</vt:lpstr>
      <vt:lpstr>Figure 15.23 Using ComboBox to Select a Shape to Draw (2 of 5)</vt:lpstr>
      <vt:lpstr>Figure 15.23 Using ComboBox to Select a Shape to Draw (3 of 5)</vt:lpstr>
      <vt:lpstr>Figure 15.23 Using ComboBox to Select a Shape to Draw (4 of 5)</vt:lpstr>
      <vt:lpstr>Figure 15.23 Using ComboBox to Select a Shape to Draw (5 of 5)</vt:lpstr>
      <vt:lpstr>15.9 TreeView Control (1 of 2)</vt:lpstr>
      <vt:lpstr>15.9 TreeView Control (2 of 2)</vt:lpstr>
      <vt:lpstr>Figure 15.24 TreeView Displaying a Sample Tree</vt:lpstr>
      <vt:lpstr>Figure 15.25 TreeView Properties and an Event (1 of 2)</vt:lpstr>
      <vt:lpstr>Figure 15.25 TreeView Properties and an Event (2 of 2)</vt:lpstr>
      <vt:lpstr>Figure 15.26 TreeNode Properties and Methods (1 of 3)</vt:lpstr>
      <vt:lpstr>Figure 15.26 TreeNode Properties and Methods (2 of 3)</vt:lpstr>
      <vt:lpstr>Figure 15.26 TreeNode Properties and Methods (3 of 3)</vt:lpstr>
      <vt:lpstr>15.9 TreeView Control (3 of 4)</vt:lpstr>
      <vt:lpstr>Figure 15.27 TreeNode Editor</vt:lpstr>
      <vt:lpstr>15.9 TreeView Control (4 of 4)</vt:lpstr>
      <vt:lpstr>Figure 15.28 Using TreeView to Display Directory Structure (1 of 6)</vt:lpstr>
      <vt:lpstr>Figure 15.28 Using TreeView to Display Directory Structure (2 of 6)</vt:lpstr>
      <vt:lpstr>Figure 15.28 Using TreeView to Display Directory Structure (3 of 6)</vt:lpstr>
      <vt:lpstr>Figure 15.28 Using TreeView to Display Directory Structure (4 of 6)</vt:lpstr>
      <vt:lpstr>Figure 15.28 Using TreeView to Display Directory Structure (5 of 6)</vt:lpstr>
      <vt:lpstr>Figure 15.28 Using TreeView to Display Directory Structure (6 of 6)</vt:lpstr>
      <vt:lpstr>15.10 ListView Control (1 of 4)</vt:lpstr>
      <vt:lpstr>Figure 15.29 ListView Properties and Events (1 of 3)</vt:lpstr>
      <vt:lpstr>Figure 15.29 ListView Properties and Events (2 of 3)</vt:lpstr>
      <vt:lpstr>Figure 15.29 ListView Properties and Events (3 of 3)</vt:lpstr>
      <vt:lpstr>15.10 ListView Control (2 of 4)</vt:lpstr>
      <vt:lpstr>Figure 15.30 Images Collection Editor Window for an ImageList Component</vt:lpstr>
      <vt:lpstr>15.10 ListView Control (3 of 4) </vt:lpstr>
      <vt:lpstr>Figure 15.31 Displaying Directories and Their Contents in a ListView (1 of 8)</vt:lpstr>
      <vt:lpstr>Figure 15.31 Displaying Directories and Their Contents in a ListView (2 of 8)</vt:lpstr>
      <vt:lpstr>Figure 15.31 Displaying Directories and Their Contents in a ListView (3 of 8)</vt:lpstr>
      <vt:lpstr>Figure 15.31 Displaying Directories and Their Contents in a ListView (4 of 8)</vt:lpstr>
      <vt:lpstr>Figure 15.31 Displaying Directories and Their Contents in a ListView (5 of 8)</vt:lpstr>
      <vt:lpstr>Figure 15.31 Displaying Directories and Their Contents in a ListView (6 of 8)</vt:lpstr>
      <vt:lpstr>Figure 15.31 Displaying Directories and Their Contents in a ListView (7 of 8)</vt:lpstr>
      <vt:lpstr>Figure 15.31 Displaying Directories and Their Contents in a ListView (8 of 8)</vt:lpstr>
      <vt:lpstr>15.10 ListView Control (4 of 4)</vt:lpstr>
      <vt:lpstr>Software Engineering Observation 15.2</vt:lpstr>
      <vt:lpstr>15.11 TabControl Control (1 of 4) </vt:lpstr>
      <vt:lpstr>Figure 15.32 Tabbed Windows in Visual Studio</vt:lpstr>
      <vt:lpstr>15.11 TabControl Control (2 of 4)</vt:lpstr>
      <vt:lpstr>Figure 15.33 TabControl with TabPages Example</vt:lpstr>
      <vt:lpstr>15.11 TabControl Control (3 of 4)</vt:lpstr>
      <vt:lpstr>Figure 15.34 TabPages Added to a TabControl</vt:lpstr>
      <vt:lpstr>Figure 15.35 TabControl Properties and an Event (1 of 2)</vt:lpstr>
      <vt:lpstr>Figure 15.35 TabControl Properties and an Event (2 of 2)</vt:lpstr>
      <vt:lpstr>15.11 TabControl Control (4 of 4)</vt:lpstr>
      <vt:lpstr>Figure 15.36 Using TabControl to Display Various Font Settings (1 of 6)</vt:lpstr>
      <vt:lpstr>Figure 15.36 Using TabControl to Display Various Font Settings (2 of 6)</vt:lpstr>
      <vt:lpstr>Figure 15.36 Using TabControl to Display Various Font Settings (3 of 6)</vt:lpstr>
      <vt:lpstr>Figure 15.36 Using TabControl to Display Various Font Settings (4 of 6)</vt:lpstr>
      <vt:lpstr>Figure 15.36 Using TabControl to Display Various Font Settings (5 of 6)</vt:lpstr>
      <vt:lpstr>Figure 15.36 Using TabControl to Display Various Font Settings (6 of 6)</vt:lpstr>
      <vt:lpstr>Software Engineering Observation 15.3</vt:lpstr>
      <vt:lpstr>15.12 Multiple Document Interface (M D I) Windows (1 of 6)</vt:lpstr>
      <vt:lpstr>Figure 15.37 M D I Parent Window and M D I Child Windows</vt:lpstr>
      <vt:lpstr>Figure 15.38 S D I and M D I Forms</vt:lpstr>
      <vt:lpstr>15.12 Multiple Document Interface (M D I) Windows (2 of 6)</vt:lpstr>
      <vt:lpstr>Figure 15.39 M D I Parents and M D I Child Properties, a Method and an Event (1 of 2)</vt:lpstr>
      <vt:lpstr>Figure 15.39 M D I Parents and M D I Child Properties, a Method and an Event (2 of 2)</vt:lpstr>
      <vt:lpstr>15.12 Multiple Document Interface (M D I) Windows (3 of 6)</vt:lpstr>
      <vt:lpstr>Figure 15.40 Minimized and Maximized Child Windows</vt:lpstr>
      <vt:lpstr>15.12 Multiple Document Interface (M D I) Windows (4 of 6)</vt:lpstr>
      <vt:lpstr>Good Programming Practice 15.1</vt:lpstr>
      <vt:lpstr>15.12 Multiple Document Interface (M D I) Windows (5 of 6)</vt:lpstr>
      <vt:lpstr>Figure 15.41 MenuStrip Property MdiWindowListItem Example</vt:lpstr>
      <vt:lpstr>Figure 15.42 MdiLayout Enumeration Values</vt:lpstr>
      <vt:lpstr>Figure 15.43 Demonstrating use of M D I Parent and M D I Child Windows (1 of 6)</vt:lpstr>
      <vt:lpstr>Figure 15.43 Demonstrating use of M D I Parent and M D I Child Windows (2 of 6)</vt:lpstr>
      <vt:lpstr>Figure 15.43 Demonstrating use of M D I Parent and M D I Child Windows (3 of 6)</vt:lpstr>
      <vt:lpstr>Figure 15.43 Demonstrating use of M D I Parent and M D I Child Windows (4 of 6)</vt:lpstr>
      <vt:lpstr>Figure 15.43 Demonstrating use of M D I Parent and M D I Child Windows (5 of 6)</vt:lpstr>
      <vt:lpstr>Figure 15.43 Demonstrating use of M D I Parent and M D I Child Windows (6 of 6)</vt:lpstr>
      <vt:lpstr>15.12 Multiple Document Interface (M D I) Windows (6 of 6)</vt:lpstr>
      <vt:lpstr>Figure 15.44 Child Window of M D I Parent</vt:lpstr>
      <vt:lpstr>15.13 Visual Inheritance (1 of 4)</vt:lpstr>
      <vt:lpstr>15.13 Visual Inheritance (2 of 4)</vt:lpstr>
      <vt:lpstr>Figure 15.45 Base Form for Use with Visual Inheritance (1 of 2)</vt:lpstr>
      <vt:lpstr>Figure 15.45 Base Form for Use with Visual Inheritance (2 of 2)</vt:lpstr>
      <vt:lpstr>15.13 Visual Inheritance (3 of 4)</vt:lpstr>
      <vt:lpstr>15.13 Visual Inheritance (4 of 4)</vt:lpstr>
      <vt:lpstr>Figure 15.46 Using the Reference Manager Dialog to Browse for a D L L (1 of 2)</vt:lpstr>
      <vt:lpstr>Figure 15.46 Using the Reference Manager Dialog to Browse for a D L L (2 of 2)</vt:lpstr>
      <vt:lpstr>Figure 15.47 Form Demonstrating Visual Inheritance</vt:lpstr>
      <vt:lpstr>Figure 15.48 Derived Form Using Visual Inheritance (1 of 3)</vt:lpstr>
      <vt:lpstr>Figure 15.48 Derived Form Using Visual Inheritance (2 of 3)</vt:lpstr>
      <vt:lpstr>Figure 15.48 Derived Form Using Visual Inheritance (3 of 3)</vt:lpstr>
      <vt:lpstr>15.14 User-Defined Controls (1 of 5)</vt:lpstr>
      <vt:lpstr>Figure 15.49 Custom-Control Creation (1 of 2)</vt:lpstr>
      <vt:lpstr>Figure 15.49 Custom-Control Creation (2 of 2)</vt:lpstr>
      <vt:lpstr>15.14 User-Defined Controls (2 of 5)</vt:lpstr>
      <vt:lpstr>15.14 User-Defined Controls (3 of 5)</vt:lpstr>
      <vt:lpstr>Figure 15.50 User-Defined Control with a Timer and a Label (1 of 2)</vt:lpstr>
      <vt:lpstr>Figure 15.50 User-Defined Control with a Timer and a Label (2 of 2)</vt:lpstr>
      <vt:lpstr>15.14 User-Defined Controls (4 of 5)</vt:lpstr>
      <vt:lpstr>Figure 15.51 Custom-Control Creation</vt:lpstr>
      <vt:lpstr>15.14 User-Defined Controls (5 of 5)</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1947</cp:revision>
  <dcterms:modified xsi:type="dcterms:W3CDTF">2018-03-02T04:39:57Z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